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76" r:id="rId5"/>
    <p:sldId id="277" r:id="rId6"/>
    <p:sldId id="285" r:id="rId7"/>
    <p:sldId id="274" r:id="rId8"/>
    <p:sldId id="287" r:id="rId9"/>
    <p:sldId id="281" r:id="rId10"/>
    <p:sldId id="283" r:id="rId11"/>
    <p:sldId id="284" r:id="rId12"/>
    <p:sldId id="279" r:id="rId13"/>
    <p:sldId id="278" r:id="rId14"/>
    <p:sldId id="261" r:id="rId15"/>
    <p:sldId id="259" r:id="rId16"/>
    <p:sldId id="286" r:id="rId17"/>
    <p:sldId id="271" r:id="rId18"/>
    <p:sldId id="270" r:id="rId19"/>
    <p:sldId id="272" r:id="rId20"/>
    <p:sldId id="273" r:id="rId21"/>
    <p:sldId id="266" r:id="rId22"/>
    <p:sldId id="267" r:id="rId23"/>
    <p:sldId id="268" r:id="rId24"/>
    <p:sldId id="269" r:id="rId25"/>
    <p:sldId id="26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B818-BFF5-42B0-8EFF-53E2F14BD31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178B-0792-40A8-ACCE-8A6DB44CA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B818-BFF5-42B0-8EFF-53E2F14BD31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178B-0792-40A8-ACCE-8A6DB44CA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7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B818-BFF5-42B0-8EFF-53E2F14BD31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178B-0792-40A8-ACCE-8A6DB44CA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8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B818-BFF5-42B0-8EFF-53E2F14BD31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178B-0792-40A8-ACCE-8A6DB44CA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3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B818-BFF5-42B0-8EFF-53E2F14BD31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178B-0792-40A8-ACCE-8A6DB44CA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4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B818-BFF5-42B0-8EFF-53E2F14BD31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178B-0792-40A8-ACCE-8A6DB44CA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0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B818-BFF5-42B0-8EFF-53E2F14BD31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178B-0792-40A8-ACCE-8A6DB44CA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B818-BFF5-42B0-8EFF-53E2F14BD31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178B-0792-40A8-ACCE-8A6DB44CA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4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B818-BFF5-42B0-8EFF-53E2F14BD31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178B-0792-40A8-ACCE-8A6DB44CA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9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B818-BFF5-42B0-8EFF-53E2F14BD31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178B-0792-40A8-ACCE-8A6DB44CA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B818-BFF5-42B0-8EFF-53E2F14BD31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178B-0792-40A8-ACCE-8A6DB44CA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7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4B818-BFF5-42B0-8EFF-53E2F14BD31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9178B-0792-40A8-ACCE-8A6DB44CA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99059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DISENO DE MAQUINAS ELECTRICAS I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3505200"/>
          </a:xfrm>
        </p:spPr>
        <p:txBody>
          <a:bodyPr>
            <a:normAutofit fontScale="85000" lnSpcReduction="20000"/>
          </a:bodyPr>
          <a:lstStyle/>
          <a:p>
            <a:r>
              <a:rPr lang="en-US" sz="4100" b="1" dirty="0" smtClean="0"/>
              <a:t>FUNDAMENTOS DEL DISENO DE MAQUINAS ROTATIVAS Y SU APLICACION A LA ELECTROMOVILIDAD</a:t>
            </a:r>
          </a:p>
          <a:p>
            <a:r>
              <a:rPr lang="en-US" b="1" dirty="0"/>
              <a:t>2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r>
              <a:rPr lang="en-US" sz="4500" dirty="0" err="1">
                <a:solidFill>
                  <a:prstClr val="black"/>
                </a:solidFill>
              </a:rPr>
              <a:t>Aspectos</a:t>
            </a:r>
            <a:r>
              <a:rPr lang="en-US" sz="4500" dirty="0">
                <a:solidFill>
                  <a:prstClr val="black"/>
                </a:solidFill>
              </a:rPr>
              <a:t> </a:t>
            </a:r>
            <a:r>
              <a:rPr lang="en-US" sz="4500" dirty="0" err="1">
                <a:solidFill>
                  <a:prstClr val="black"/>
                </a:solidFill>
              </a:rPr>
              <a:t>generales</a:t>
            </a:r>
            <a:r>
              <a:rPr lang="en-US" sz="4500" dirty="0">
                <a:solidFill>
                  <a:prstClr val="black"/>
                </a:solidFill>
              </a:rPr>
              <a:t> del </a:t>
            </a:r>
            <a:r>
              <a:rPr lang="en-US" sz="4500" dirty="0" err="1">
                <a:solidFill>
                  <a:prstClr val="black"/>
                </a:solidFill>
              </a:rPr>
              <a:t>diseno</a:t>
            </a:r>
            <a:r>
              <a:rPr lang="en-US" sz="4500" dirty="0">
                <a:solidFill>
                  <a:prstClr val="black"/>
                </a:solidFill>
              </a:rPr>
              <a:t> y </a:t>
            </a:r>
            <a:r>
              <a:rPr lang="en-US" sz="4500" dirty="0" err="1">
                <a:solidFill>
                  <a:prstClr val="black"/>
                </a:solidFill>
              </a:rPr>
              <a:t>construccion</a:t>
            </a:r>
            <a:r>
              <a:rPr lang="en-US" sz="4500" dirty="0">
                <a:solidFill>
                  <a:prstClr val="black"/>
                </a:solidFill>
              </a:rPr>
              <a:t> de las </a:t>
            </a:r>
            <a:r>
              <a:rPr lang="en-US" sz="4500" dirty="0" err="1">
                <a:solidFill>
                  <a:prstClr val="black"/>
                </a:solidFill>
              </a:rPr>
              <a:t>Maquinas</a:t>
            </a:r>
            <a:r>
              <a:rPr lang="en-US" sz="4500" dirty="0">
                <a:solidFill>
                  <a:prstClr val="black"/>
                </a:solidFill>
              </a:rPr>
              <a:t> </a:t>
            </a:r>
            <a:r>
              <a:rPr lang="en-US" sz="4500" dirty="0" err="1">
                <a:solidFill>
                  <a:prstClr val="black"/>
                </a:solidFill>
              </a:rPr>
              <a:t>Electricas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0045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 – H curve of the M19 steel used as the core material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7772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426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 – H </a:t>
            </a:r>
            <a:r>
              <a:rPr lang="en-US" dirty="0" err="1" smtClean="0"/>
              <a:t>Curva</a:t>
            </a:r>
            <a:r>
              <a:rPr lang="en-US" dirty="0" smtClean="0"/>
              <a:t> de </a:t>
            </a:r>
            <a:r>
              <a:rPr lang="en-US" dirty="0" err="1" smtClean="0"/>
              <a:t>Acero</a:t>
            </a:r>
            <a:r>
              <a:rPr lang="en-US" dirty="0" smtClean="0"/>
              <a:t> </a:t>
            </a:r>
            <a:r>
              <a:rPr lang="en-US" dirty="0" err="1" smtClean="0"/>
              <a:t>silicoso</a:t>
            </a:r>
            <a:r>
              <a:rPr lang="en-US" dirty="0" smtClean="0"/>
              <a:t> de </a:t>
            </a:r>
            <a:r>
              <a:rPr lang="en-US" dirty="0" err="1" smtClean="0"/>
              <a:t>grano</a:t>
            </a:r>
            <a:r>
              <a:rPr lang="en-US" dirty="0" smtClean="0"/>
              <a:t> </a:t>
            </a:r>
            <a:r>
              <a:rPr lang="en-US" dirty="0" err="1" smtClean="0"/>
              <a:t>orientado</a:t>
            </a:r>
            <a:r>
              <a:rPr lang="en-US" dirty="0" smtClean="0"/>
              <a:t> Vs de </a:t>
            </a:r>
            <a:r>
              <a:rPr lang="en-US" dirty="0" err="1" smtClean="0"/>
              <a:t>grano</a:t>
            </a:r>
            <a:r>
              <a:rPr lang="en-US" dirty="0" smtClean="0"/>
              <a:t> no </a:t>
            </a:r>
            <a:r>
              <a:rPr lang="en-US" dirty="0" err="1" smtClean="0"/>
              <a:t>orientado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12461"/>
            <a:ext cx="6477000" cy="39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608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900"/>
            <a:ext cx="8620125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667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Ejemplo</a:t>
            </a:r>
            <a:r>
              <a:rPr lang="en-US" dirty="0" smtClean="0"/>
              <a:t> de </a:t>
            </a:r>
            <a:r>
              <a:rPr lang="en-US" dirty="0" err="1" smtClean="0"/>
              <a:t>Densidad</a:t>
            </a:r>
            <a:r>
              <a:rPr lang="en-US" dirty="0" smtClean="0"/>
              <a:t> de campo </a:t>
            </a:r>
            <a:r>
              <a:rPr lang="en-US" dirty="0" err="1" smtClean="0"/>
              <a:t>Magnetico</a:t>
            </a:r>
            <a:r>
              <a:rPr lang="en-US" dirty="0" smtClean="0"/>
              <a:t> ‘B’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estator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maquina</a:t>
            </a:r>
            <a:r>
              <a:rPr lang="en-US" dirty="0" smtClean="0"/>
              <a:t> </a:t>
            </a:r>
            <a:r>
              <a:rPr lang="en-US" dirty="0" err="1" smtClean="0"/>
              <a:t>electrica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87670"/>
            <a:ext cx="4069080" cy="501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173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20700"/>
            <a:ext cx="809625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358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Nucleos</a:t>
            </a:r>
            <a:r>
              <a:rPr lang="en-US" dirty="0" smtClean="0"/>
              <a:t> </a:t>
            </a:r>
            <a:r>
              <a:rPr lang="en-US" dirty="0" err="1" smtClean="0"/>
              <a:t>Magneticos</a:t>
            </a:r>
            <a:r>
              <a:rPr lang="en-US" dirty="0" smtClean="0"/>
              <a:t> para </a:t>
            </a:r>
            <a:r>
              <a:rPr lang="en-US" dirty="0" err="1" smtClean="0"/>
              <a:t>diferente</a:t>
            </a:r>
            <a:r>
              <a:rPr lang="en-US" dirty="0" smtClean="0"/>
              <a:t> </a:t>
            </a:r>
            <a:r>
              <a:rPr lang="en-US" dirty="0" err="1" smtClean="0"/>
              <a:t>Potencia</a:t>
            </a:r>
            <a:r>
              <a:rPr lang="en-US" dirty="0" smtClean="0"/>
              <a:t> y </a:t>
            </a:r>
            <a:r>
              <a:rPr lang="en-US" dirty="0" err="1" smtClean="0"/>
              <a:t>Frecuencia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27" y="1600200"/>
            <a:ext cx="806314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936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Curvas</a:t>
            </a:r>
            <a:r>
              <a:rPr lang="en-US" dirty="0" smtClean="0"/>
              <a:t> de </a:t>
            </a:r>
            <a:r>
              <a:rPr lang="en-US" dirty="0" err="1" smtClean="0"/>
              <a:t>Saturacion</a:t>
            </a:r>
            <a:r>
              <a:rPr lang="en-US" dirty="0" smtClean="0"/>
              <a:t> de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materiales</a:t>
            </a:r>
            <a:r>
              <a:rPr lang="en-US" dirty="0" smtClean="0"/>
              <a:t> </a:t>
            </a:r>
            <a:r>
              <a:rPr lang="en-US" dirty="0" err="1" smtClean="0"/>
              <a:t>magneticos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391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334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Lineas</a:t>
            </a:r>
            <a:r>
              <a:rPr lang="en-US" dirty="0" smtClean="0"/>
              <a:t> de Campo </a:t>
            </a:r>
            <a:r>
              <a:rPr lang="en-US" dirty="0" err="1" smtClean="0"/>
              <a:t>Magnetico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557784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005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Densidad</a:t>
            </a:r>
            <a:r>
              <a:rPr lang="en-US" dirty="0" smtClean="0"/>
              <a:t> </a:t>
            </a:r>
            <a:r>
              <a:rPr lang="en-US" dirty="0" err="1" smtClean="0"/>
              <a:t>Magnetica</a:t>
            </a:r>
            <a:endParaRPr lang="en-US" dirty="0"/>
          </a:p>
        </p:txBody>
      </p:sp>
      <p:pic>
        <p:nvPicPr>
          <p:cNvPr id="2050" name="Picture 2" descr="C:\Users\james\OneDrive\Documents\A UNI ELECTRICAL vehicle\clases del curso\clases clases\TAL VEZ MIRAR\fig 1b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575229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745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Distribucion</a:t>
            </a:r>
            <a:r>
              <a:rPr lang="en-US" dirty="0" smtClean="0"/>
              <a:t> </a:t>
            </a:r>
            <a:r>
              <a:rPr lang="en-US" dirty="0" err="1" smtClean="0"/>
              <a:t>Circunferencial</a:t>
            </a:r>
            <a:r>
              <a:rPr lang="en-US" dirty="0" smtClean="0"/>
              <a:t> del Campo </a:t>
            </a:r>
            <a:r>
              <a:rPr lang="en-US" dirty="0" err="1" smtClean="0"/>
              <a:t>Magnetico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364" y="1600200"/>
            <a:ext cx="628727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01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ea typeface="+mn-ea"/>
                <a:cs typeface="+mn-cs"/>
              </a:rPr>
              <a:t>Aspectos</a:t>
            </a:r>
            <a:r>
              <a:rPr lang="en-US" sz="3600" b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a typeface="+mn-ea"/>
                <a:cs typeface="+mn-cs"/>
              </a:rPr>
              <a:t>generales</a:t>
            </a:r>
            <a:r>
              <a:rPr lang="en-US" sz="3600" b="1" dirty="0">
                <a:solidFill>
                  <a:prstClr val="black"/>
                </a:solidFill>
                <a:ea typeface="+mn-ea"/>
                <a:cs typeface="+mn-cs"/>
              </a:rPr>
              <a:t> del </a:t>
            </a:r>
            <a:r>
              <a:rPr lang="en-US" sz="3600" b="1" dirty="0" err="1">
                <a:solidFill>
                  <a:prstClr val="black"/>
                </a:solidFill>
                <a:ea typeface="+mn-ea"/>
                <a:cs typeface="+mn-cs"/>
              </a:rPr>
              <a:t>diseno</a:t>
            </a:r>
            <a:r>
              <a:rPr lang="en-US" sz="3600" b="1" dirty="0">
                <a:solidFill>
                  <a:prstClr val="black"/>
                </a:solidFill>
                <a:ea typeface="+mn-ea"/>
                <a:cs typeface="+mn-cs"/>
              </a:rPr>
              <a:t> y </a:t>
            </a:r>
            <a:r>
              <a:rPr lang="en-US" sz="3600" b="1" dirty="0" err="1">
                <a:solidFill>
                  <a:prstClr val="black"/>
                </a:solidFill>
                <a:ea typeface="+mn-ea"/>
                <a:cs typeface="+mn-cs"/>
              </a:rPr>
              <a:t>construccion</a:t>
            </a:r>
            <a:r>
              <a:rPr lang="en-US" sz="3600" b="1" dirty="0">
                <a:solidFill>
                  <a:prstClr val="black"/>
                </a:solidFill>
                <a:ea typeface="+mn-ea"/>
                <a:cs typeface="+mn-cs"/>
              </a:rPr>
              <a:t> de las </a:t>
            </a:r>
            <a:r>
              <a:rPr lang="en-US" sz="3600" b="1" dirty="0" err="1">
                <a:solidFill>
                  <a:prstClr val="black"/>
                </a:solidFill>
                <a:ea typeface="+mn-ea"/>
                <a:cs typeface="+mn-cs"/>
              </a:rPr>
              <a:t>Maquinas</a:t>
            </a:r>
            <a:r>
              <a:rPr lang="en-US" sz="3600" b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a typeface="+mn-ea"/>
                <a:cs typeface="+mn-cs"/>
              </a:rPr>
              <a:t>Electricas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Magnetico</a:t>
            </a:r>
            <a:endParaRPr lang="en-US" dirty="0" smtClean="0"/>
          </a:p>
          <a:p>
            <a:r>
              <a:rPr lang="en-US" dirty="0" err="1" smtClean="0"/>
              <a:t>Electrico</a:t>
            </a:r>
            <a:endParaRPr lang="en-US" dirty="0" smtClean="0"/>
          </a:p>
          <a:p>
            <a:r>
              <a:rPr lang="en-US" dirty="0" err="1" smtClean="0"/>
              <a:t>Termico</a:t>
            </a:r>
            <a:endParaRPr lang="en-US" dirty="0" smtClean="0"/>
          </a:p>
          <a:p>
            <a:r>
              <a:rPr lang="en-US" dirty="0" err="1" smtClean="0"/>
              <a:t>Operacion</a:t>
            </a:r>
            <a:r>
              <a:rPr lang="en-US" dirty="0" smtClean="0"/>
              <a:t> continua o </a:t>
            </a:r>
            <a:r>
              <a:rPr lang="en-US" dirty="0" err="1" smtClean="0"/>
              <a:t>intermitente</a:t>
            </a:r>
            <a:r>
              <a:rPr lang="en-US" dirty="0" smtClean="0"/>
              <a:t> (duty cycle)</a:t>
            </a:r>
          </a:p>
          <a:p>
            <a:r>
              <a:rPr lang="en-US" dirty="0" err="1" smtClean="0"/>
              <a:t>Limitaciones</a:t>
            </a:r>
            <a:r>
              <a:rPr lang="en-US" dirty="0" smtClean="0"/>
              <a:t> del </a:t>
            </a:r>
            <a:r>
              <a:rPr lang="en-US" dirty="0" err="1" smtClean="0"/>
              <a:t>medio</a:t>
            </a:r>
            <a:r>
              <a:rPr lang="en-US" dirty="0" smtClean="0"/>
              <a:t> </a:t>
            </a:r>
            <a:r>
              <a:rPr lang="en-US" dirty="0" err="1" smtClean="0"/>
              <a:t>ambiente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586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Harmonics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203"/>
            <a:ext cx="8229600" cy="422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47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Aspectos</a:t>
            </a:r>
            <a:r>
              <a:rPr lang="en-US" dirty="0" smtClean="0"/>
              <a:t> </a:t>
            </a:r>
            <a:r>
              <a:rPr lang="en-US" dirty="0" err="1" smtClean="0"/>
              <a:t>Electricos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Aislamiento</a:t>
            </a:r>
            <a:r>
              <a:rPr lang="en-US" dirty="0" smtClean="0"/>
              <a:t> de conductor (varnish y VI)</a:t>
            </a:r>
          </a:p>
          <a:p>
            <a:r>
              <a:rPr lang="en-US" dirty="0" err="1" smtClean="0"/>
              <a:t>Aislamiento</a:t>
            </a:r>
            <a:r>
              <a:rPr lang="en-US" dirty="0" smtClean="0"/>
              <a:t> de la </a:t>
            </a:r>
            <a:r>
              <a:rPr lang="en-US" dirty="0" err="1" smtClean="0"/>
              <a:t>ranura</a:t>
            </a:r>
            <a:endParaRPr lang="en-US" dirty="0" smtClean="0"/>
          </a:p>
          <a:p>
            <a:r>
              <a:rPr lang="en-US" dirty="0" err="1" smtClean="0"/>
              <a:t>Aislamiento</a:t>
            </a:r>
            <a:r>
              <a:rPr lang="en-US" dirty="0" smtClean="0"/>
              <a:t> de las Laminas</a:t>
            </a:r>
          </a:p>
          <a:p>
            <a:r>
              <a:rPr lang="en-US" dirty="0" err="1" smtClean="0"/>
              <a:t>Aislamiento</a:t>
            </a:r>
            <a:r>
              <a:rPr lang="en-US" dirty="0" smtClean="0"/>
              <a:t> entre </a:t>
            </a:r>
            <a:r>
              <a:rPr lang="en-US" dirty="0" err="1" smtClean="0"/>
              <a:t>fases</a:t>
            </a:r>
            <a:endParaRPr lang="en-US" dirty="0" smtClean="0"/>
          </a:p>
          <a:p>
            <a:r>
              <a:rPr lang="en-US" dirty="0" err="1" smtClean="0"/>
              <a:t>Tipo</a:t>
            </a:r>
            <a:r>
              <a:rPr lang="en-US" dirty="0" smtClean="0"/>
              <a:t> de conductor. Redondo, rectangular, ‘</a:t>
            </a:r>
            <a:r>
              <a:rPr lang="en-US" dirty="0" err="1" smtClean="0"/>
              <a:t>Litz</a:t>
            </a:r>
            <a:r>
              <a:rPr lang="en-US" dirty="0" smtClean="0"/>
              <a:t> wire’ superconductor, ceramic.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98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Aspecto</a:t>
            </a:r>
            <a:r>
              <a:rPr lang="en-US" dirty="0" smtClean="0"/>
              <a:t> </a:t>
            </a:r>
            <a:r>
              <a:rPr lang="en-US" dirty="0" err="1" smtClean="0"/>
              <a:t>Termico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 </a:t>
            </a:r>
            <a:r>
              <a:rPr lang="en-US" dirty="0" err="1" smtClean="0"/>
              <a:t>busca</a:t>
            </a:r>
            <a:r>
              <a:rPr lang="en-US" dirty="0" smtClean="0"/>
              <a:t> </a:t>
            </a:r>
            <a:r>
              <a:rPr lang="en-US" dirty="0" err="1" smtClean="0"/>
              <a:t>minimo</a:t>
            </a:r>
            <a:r>
              <a:rPr lang="en-US" dirty="0" smtClean="0"/>
              <a:t> </a:t>
            </a:r>
            <a:r>
              <a:rPr lang="en-US" dirty="0" err="1" smtClean="0"/>
              <a:t>generacion</a:t>
            </a:r>
            <a:r>
              <a:rPr lang="en-US" dirty="0" smtClean="0"/>
              <a:t> de </a:t>
            </a:r>
            <a:r>
              <a:rPr lang="en-US" dirty="0" err="1" smtClean="0"/>
              <a:t>calor</a:t>
            </a:r>
            <a:r>
              <a:rPr lang="en-US" dirty="0" smtClean="0"/>
              <a:t> y/o </a:t>
            </a:r>
            <a:r>
              <a:rPr lang="en-US" dirty="0" err="1" smtClean="0"/>
              <a:t>rapida</a:t>
            </a:r>
            <a:r>
              <a:rPr lang="en-US" dirty="0" smtClean="0"/>
              <a:t> </a:t>
            </a:r>
            <a:r>
              <a:rPr lang="en-US" dirty="0" err="1" smtClean="0"/>
              <a:t>disipacion</a:t>
            </a:r>
            <a:endParaRPr lang="en-US" dirty="0" smtClean="0"/>
          </a:p>
          <a:p>
            <a:r>
              <a:rPr lang="en-US" dirty="0" err="1" smtClean="0"/>
              <a:t>Enfriamiento</a:t>
            </a:r>
            <a:r>
              <a:rPr lang="en-US" dirty="0" smtClean="0"/>
              <a:t> natural o </a:t>
            </a:r>
            <a:r>
              <a:rPr lang="en-US" dirty="0" err="1" smtClean="0"/>
              <a:t>forzado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</a:t>
            </a:r>
            <a:r>
              <a:rPr lang="en-US" dirty="0" err="1" smtClean="0"/>
              <a:t>Aire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-Agua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</a:t>
            </a:r>
            <a:r>
              <a:rPr lang="en-US" dirty="0" smtClean="0"/>
              <a:t>Combustible </a:t>
            </a:r>
            <a:r>
              <a:rPr lang="en-US" dirty="0" err="1" smtClean="0"/>
              <a:t>liquido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-Coolant ‘especial’ (glycol </a:t>
            </a:r>
            <a:r>
              <a:rPr lang="en-US" dirty="0" err="1" smtClean="0"/>
              <a:t>liquido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13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Aspecto</a:t>
            </a:r>
            <a:r>
              <a:rPr lang="en-US" dirty="0" smtClean="0"/>
              <a:t> </a:t>
            </a:r>
            <a:r>
              <a:rPr lang="en-US" dirty="0" err="1" smtClean="0"/>
              <a:t>Operativo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Ambiente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endParaRPr lang="en-US" dirty="0" smtClean="0"/>
          </a:p>
          <a:p>
            <a:r>
              <a:rPr lang="en-US" dirty="0" smtClean="0"/>
              <a:t>Duty cycle (</a:t>
            </a:r>
            <a:r>
              <a:rPr lang="en-US" dirty="0" err="1" smtClean="0"/>
              <a:t>ciclo</a:t>
            </a:r>
            <a:r>
              <a:rPr lang="en-US" dirty="0" smtClean="0"/>
              <a:t> de </a:t>
            </a:r>
            <a:r>
              <a:rPr lang="en-US" dirty="0" err="1" smtClean="0"/>
              <a:t>operacion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Temperatura</a:t>
            </a:r>
            <a:r>
              <a:rPr lang="en-US" dirty="0" smtClean="0"/>
              <a:t> del </a:t>
            </a:r>
            <a:r>
              <a:rPr lang="en-US" dirty="0" err="1" smtClean="0"/>
              <a:t>medio</a:t>
            </a:r>
            <a:r>
              <a:rPr lang="en-US" dirty="0" smtClean="0"/>
              <a:t> </a:t>
            </a:r>
            <a:r>
              <a:rPr lang="en-US" dirty="0" err="1" smtClean="0"/>
              <a:t>ambiente</a:t>
            </a:r>
            <a:endParaRPr lang="en-US" dirty="0" smtClean="0"/>
          </a:p>
          <a:p>
            <a:r>
              <a:rPr lang="en-US" dirty="0" smtClean="0"/>
              <a:t>Fuente de </a:t>
            </a:r>
            <a:r>
              <a:rPr lang="en-US" dirty="0" err="1" smtClean="0"/>
              <a:t>energia</a:t>
            </a:r>
            <a:r>
              <a:rPr lang="en-US" dirty="0" smtClean="0"/>
              <a:t> (‘</a:t>
            </a:r>
            <a:r>
              <a:rPr lang="en-US" dirty="0" err="1" smtClean="0"/>
              <a:t>limpia</a:t>
            </a:r>
            <a:r>
              <a:rPr lang="en-US" dirty="0" smtClean="0"/>
              <a:t>’ o con </a:t>
            </a:r>
            <a:r>
              <a:rPr lang="en-US" dirty="0" err="1" smtClean="0"/>
              <a:t>ruido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Enfriamiento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Superconducting Machine (copper oxide-based) ceramic materials a </a:t>
            </a:r>
            <a:r>
              <a:rPr lang="en-US" dirty="0" err="1" smtClean="0"/>
              <a:t>menos</a:t>
            </a:r>
            <a:r>
              <a:rPr lang="en-US" dirty="0" smtClean="0"/>
              <a:t> de 20 K (o -253 </a:t>
            </a:r>
            <a:r>
              <a:rPr lang="en-US" dirty="0" err="1" smtClean="0"/>
              <a:t>grados</a:t>
            </a:r>
            <a:r>
              <a:rPr lang="en-US" dirty="0" smtClean="0"/>
              <a:t> C), </a:t>
            </a:r>
            <a:r>
              <a:rPr lang="en-US" dirty="0" err="1" smtClean="0"/>
              <a:t>uso</a:t>
            </a:r>
            <a:r>
              <a:rPr lang="en-US" dirty="0" smtClean="0"/>
              <a:t> de Helium </a:t>
            </a:r>
            <a:r>
              <a:rPr lang="en-US" dirty="0" err="1" smtClean="0"/>
              <a:t>liquido</a:t>
            </a:r>
            <a:r>
              <a:rPr lang="en-US" dirty="0" smtClean="0"/>
              <a:t> a 4 K </a:t>
            </a:r>
            <a:r>
              <a:rPr lang="en-US" smtClean="0"/>
              <a:t>(kelvin)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44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Limitaciones</a:t>
            </a:r>
            <a:r>
              <a:rPr lang="en-US" dirty="0" smtClean="0"/>
              <a:t> del Medio </a:t>
            </a:r>
            <a:r>
              <a:rPr lang="en-US" dirty="0" err="1" smtClean="0"/>
              <a:t>Ambiente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Espacio</a:t>
            </a:r>
            <a:r>
              <a:rPr lang="en-US" dirty="0" smtClean="0"/>
              <a:t> </a:t>
            </a:r>
            <a:r>
              <a:rPr lang="en-US" dirty="0" err="1" smtClean="0"/>
              <a:t>fisico</a:t>
            </a:r>
            <a:endParaRPr lang="en-US" dirty="0" smtClean="0"/>
          </a:p>
          <a:p>
            <a:r>
              <a:rPr lang="en-US" dirty="0" err="1" smtClean="0"/>
              <a:t>Variaciones</a:t>
            </a:r>
            <a:r>
              <a:rPr lang="en-US" dirty="0" smtClean="0"/>
              <a:t> de </a:t>
            </a:r>
            <a:r>
              <a:rPr lang="en-US" dirty="0" err="1" smtClean="0"/>
              <a:t>Temperatura</a:t>
            </a:r>
            <a:r>
              <a:rPr lang="en-US" dirty="0" smtClean="0"/>
              <a:t> ( </a:t>
            </a:r>
            <a:r>
              <a:rPr lang="en-US" dirty="0" err="1" smtClean="0"/>
              <a:t>ej</a:t>
            </a:r>
            <a:r>
              <a:rPr lang="en-US" dirty="0" smtClean="0"/>
              <a:t>.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satelites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Aire</a:t>
            </a:r>
            <a:r>
              <a:rPr lang="en-US" dirty="0" smtClean="0"/>
              <a:t> </a:t>
            </a:r>
            <a:r>
              <a:rPr lang="en-US" dirty="0" err="1" smtClean="0"/>
              <a:t>limpio</a:t>
            </a:r>
            <a:r>
              <a:rPr lang="en-US" dirty="0" smtClean="0"/>
              <a:t> o con </a:t>
            </a:r>
            <a:r>
              <a:rPr lang="en-US" dirty="0" err="1" smtClean="0"/>
              <a:t>particulas</a:t>
            </a:r>
            <a:endParaRPr lang="en-US" dirty="0" smtClean="0"/>
          </a:p>
          <a:p>
            <a:r>
              <a:rPr lang="en-US" dirty="0" err="1" smtClean="0"/>
              <a:t>Sumergidos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30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60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Aspecto</a:t>
            </a:r>
            <a:r>
              <a:rPr lang="en-US" dirty="0" smtClean="0"/>
              <a:t> </a:t>
            </a:r>
            <a:r>
              <a:rPr lang="en-US" dirty="0" err="1" smtClean="0"/>
              <a:t>Magnetico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Seleccion</a:t>
            </a:r>
            <a:r>
              <a:rPr lang="en-US" dirty="0" smtClean="0"/>
              <a:t> </a:t>
            </a:r>
            <a:r>
              <a:rPr lang="en-US" dirty="0" err="1" smtClean="0"/>
              <a:t>adecuada</a:t>
            </a:r>
            <a:r>
              <a:rPr lang="en-US" dirty="0" smtClean="0"/>
              <a:t> del material </a:t>
            </a:r>
            <a:r>
              <a:rPr lang="en-US" dirty="0" err="1" smtClean="0"/>
              <a:t>magnetico</a:t>
            </a:r>
            <a:r>
              <a:rPr lang="en-US" dirty="0" smtClean="0"/>
              <a:t> </a:t>
            </a:r>
            <a:r>
              <a:rPr lang="en-US" dirty="0" err="1" smtClean="0"/>
              <a:t>usado</a:t>
            </a:r>
            <a:r>
              <a:rPr lang="en-US" dirty="0" smtClean="0"/>
              <a:t> con </a:t>
            </a:r>
            <a:r>
              <a:rPr lang="en-US" dirty="0" err="1" smtClean="0"/>
              <a:t>consideraciones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    -</a:t>
            </a:r>
            <a:r>
              <a:rPr lang="en-US" dirty="0" err="1" smtClean="0"/>
              <a:t>Densidad</a:t>
            </a:r>
            <a:r>
              <a:rPr lang="en-US" dirty="0" smtClean="0"/>
              <a:t> de Campo </a:t>
            </a:r>
            <a:r>
              <a:rPr lang="en-US" dirty="0" err="1" smtClean="0"/>
              <a:t>Magnetico</a:t>
            </a:r>
            <a:r>
              <a:rPr lang="en-US" dirty="0" smtClean="0"/>
              <a:t>, </a:t>
            </a:r>
            <a:r>
              <a:rPr lang="en-US" dirty="0" err="1" smtClean="0"/>
              <a:t>Nivel</a:t>
            </a:r>
            <a:r>
              <a:rPr lang="en-US" dirty="0" smtClean="0"/>
              <a:t> de     </a:t>
            </a:r>
            <a:r>
              <a:rPr lang="en-US" dirty="0" err="1" smtClean="0"/>
              <a:t>saturacion</a:t>
            </a:r>
            <a:r>
              <a:rPr lang="en-US" dirty="0" smtClean="0"/>
              <a:t>          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    -</a:t>
            </a:r>
            <a:r>
              <a:rPr lang="en-US" dirty="0" err="1" smtClean="0"/>
              <a:t>Comportamiento</a:t>
            </a:r>
            <a:r>
              <a:rPr lang="en-US" dirty="0" smtClean="0"/>
              <a:t> del Material </a:t>
            </a:r>
            <a:r>
              <a:rPr lang="en-US" dirty="0" err="1" smtClean="0"/>
              <a:t>Ferrromagnetico</a:t>
            </a:r>
            <a:r>
              <a:rPr lang="en-US" dirty="0" smtClean="0"/>
              <a:t>  </a:t>
            </a:r>
            <a:r>
              <a:rPr lang="en-US" dirty="0" err="1" smtClean="0"/>
              <a:t>usado</a:t>
            </a:r>
            <a:r>
              <a:rPr lang="en-US" dirty="0" smtClean="0"/>
              <a:t> con la </a:t>
            </a:r>
            <a:r>
              <a:rPr lang="en-US" dirty="0" err="1" smtClean="0"/>
              <a:t>Frequencia</a:t>
            </a:r>
            <a:endParaRPr lang="en-US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   -</a:t>
            </a:r>
            <a:r>
              <a:rPr lang="en-US" dirty="0" err="1" smtClean="0"/>
              <a:t>Conductividad</a:t>
            </a:r>
            <a:r>
              <a:rPr lang="en-US" dirty="0" smtClean="0"/>
              <a:t> </a:t>
            </a:r>
            <a:r>
              <a:rPr lang="en-US" dirty="0" err="1" smtClean="0"/>
              <a:t>electrica</a:t>
            </a:r>
            <a:r>
              <a:rPr lang="en-US" dirty="0" smtClean="0"/>
              <a:t> o </a:t>
            </a:r>
            <a:r>
              <a:rPr lang="en-US" dirty="0" err="1" smtClean="0"/>
              <a:t>Perdidas</a:t>
            </a:r>
            <a:r>
              <a:rPr lang="en-US" dirty="0" smtClean="0"/>
              <a:t> del material </a:t>
            </a:r>
            <a:r>
              <a:rPr lang="en-US" dirty="0" err="1" smtClean="0"/>
              <a:t>Magnetico</a:t>
            </a:r>
            <a:r>
              <a:rPr lang="en-US" dirty="0" smtClean="0"/>
              <a:t> (</a:t>
            </a:r>
            <a:r>
              <a:rPr lang="en-US" dirty="0" err="1" smtClean="0"/>
              <a:t>eleccion</a:t>
            </a:r>
            <a:r>
              <a:rPr lang="en-US" dirty="0" smtClean="0"/>
              <a:t> del </a:t>
            </a:r>
            <a:r>
              <a:rPr lang="en-US" dirty="0" err="1" smtClean="0"/>
              <a:t>espesor</a:t>
            </a:r>
            <a:r>
              <a:rPr lang="en-US" dirty="0" smtClean="0"/>
              <a:t> de la lamina)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   -</a:t>
            </a:r>
            <a:r>
              <a:rPr lang="en-US" dirty="0" err="1" smtClean="0"/>
              <a:t>Temperatura</a:t>
            </a:r>
            <a:r>
              <a:rPr lang="en-US" dirty="0" smtClean="0"/>
              <a:t> de </a:t>
            </a:r>
            <a:r>
              <a:rPr lang="en-US" dirty="0" err="1" smtClean="0"/>
              <a:t>operacion</a:t>
            </a:r>
            <a:r>
              <a:rPr lang="en-US" dirty="0" smtClean="0"/>
              <a:t> (</a:t>
            </a:r>
            <a:r>
              <a:rPr lang="en-US" dirty="0" err="1" smtClean="0"/>
              <a:t>influencia</a:t>
            </a:r>
            <a:r>
              <a:rPr lang="en-US" dirty="0" smtClean="0"/>
              <a:t> on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90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Densidad</a:t>
            </a:r>
            <a:r>
              <a:rPr lang="en-US" dirty="0" smtClean="0"/>
              <a:t> de Campo </a:t>
            </a:r>
            <a:r>
              <a:rPr lang="en-US" dirty="0" err="1" smtClean="0"/>
              <a:t>Magnetico</a:t>
            </a:r>
            <a:r>
              <a:rPr lang="en-US" dirty="0" smtClean="0"/>
              <a:t>, </a:t>
            </a:r>
            <a:r>
              <a:rPr lang="en-US" dirty="0" err="1" smtClean="0"/>
              <a:t>Nivel</a:t>
            </a:r>
            <a:r>
              <a:rPr lang="en-US" dirty="0" smtClean="0"/>
              <a:t> de </a:t>
            </a:r>
            <a:r>
              <a:rPr lang="en-US" dirty="0" err="1" smtClean="0"/>
              <a:t>Saturacion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El valor de la </a:t>
            </a:r>
            <a:r>
              <a:rPr lang="en-US" dirty="0" err="1" smtClean="0"/>
              <a:t>densidad</a:t>
            </a:r>
            <a:r>
              <a:rPr lang="en-US" dirty="0" smtClean="0"/>
              <a:t> de campo </a:t>
            </a:r>
            <a:r>
              <a:rPr lang="en-US" dirty="0" err="1" smtClean="0"/>
              <a:t>magnetico</a:t>
            </a:r>
            <a:r>
              <a:rPr lang="en-US" dirty="0" smtClean="0"/>
              <a:t> sera </a:t>
            </a:r>
            <a:r>
              <a:rPr lang="en-US" dirty="0" err="1" smtClean="0"/>
              <a:t>diferente</a:t>
            </a:r>
            <a:r>
              <a:rPr lang="en-US" dirty="0" smtClean="0"/>
              <a:t> a lo largo de </a:t>
            </a:r>
            <a:r>
              <a:rPr lang="en-US" dirty="0" err="1" smtClean="0"/>
              <a:t>cualquier</a:t>
            </a:r>
            <a:r>
              <a:rPr lang="en-US" dirty="0" smtClean="0"/>
              <a:t> </a:t>
            </a:r>
            <a:r>
              <a:rPr lang="en-US" dirty="0" err="1" smtClean="0"/>
              <a:t>circuito</a:t>
            </a:r>
            <a:r>
              <a:rPr lang="en-US" dirty="0" smtClean="0"/>
              <a:t> </a:t>
            </a:r>
            <a:r>
              <a:rPr lang="en-US" dirty="0" err="1" smtClean="0"/>
              <a:t>magnetico</a:t>
            </a:r>
            <a:r>
              <a:rPr lang="en-US" dirty="0" smtClean="0"/>
              <a:t> particular.</a:t>
            </a:r>
          </a:p>
          <a:p>
            <a:r>
              <a:rPr lang="en-US" dirty="0" smtClean="0"/>
              <a:t>El valor de </a:t>
            </a:r>
            <a:r>
              <a:rPr lang="en-US" dirty="0" err="1" smtClean="0"/>
              <a:t>referencia</a:t>
            </a:r>
            <a:r>
              <a:rPr lang="en-US" dirty="0" smtClean="0"/>
              <a:t> (</a:t>
            </a:r>
            <a:r>
              <a:rPr lang="en-US" dirty="0" err="1" smtClean="0"/>
              <a:t>inicial</a:t>
            </a:r>
            <a:r>
              <a:rPr lang="en-US" dirty="0" smtClean="0"/>
              <a:t> de </a:t>
            </a:r>
            <a:r>
              <a:rPr lang="en-US" dirty="0" err="1" smtClean="0"/>
              <a:t>calculo</a:t>
            </a:r>
            <a:r>
              <a:rPr lang="en-US" dirty="0" smtClean="0"/>
              <a:t>) de B (</a:t>
            </a:r>
            <a:r>
              <a:rPr lang="en-US" dirty="0" err="1" smtClean="0"/>
              <a:t>Densidad</a:t>
            </a:r>
            <a:r>
              <a:rPr lang="en-US" dirty="0" smtClean="0"/>
              <a:t> de campo </a:t>
            </a:r>
            <a:r>
              <a:rPr lang="en-US" dirty="0" err="1" smtClean="0"/>
              <a:t>magnetico</a:t>
            </a:r>
            <a:r>
              <a:rPr lang="en-US" dirty="0" smtClean="0"/>
              <a:t>)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regularmente</a:t>
            </a:r>
            <a:r>
              <a:rPr lang="en-US" dirty="0" smtClean="0"/>
              <a:t> </a:t>
            </a:r>
            <a:r>
              <a:rPr lang="en-US" dirty="0" err="1" smtClean="0"/>
              <a:t>ubicado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entrehierro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magnitud</a:t>
            </a:r>
            <a:r>
              <a:rPr lang="en-US" dirty="0" smtClean="0"/>
              <a:t> de B </a:t>
            </a:r>
            <a:r>
              <a:rPr lang="en-US" dirty="0" err="1" smtClean="0"/>
              <a:t>dependera</a:t>
            </a:r>
            <a:r>
              <a:rPr lang="en-US" dirty="0" smtClean="0"/>
              <a:t> del material </a:t>
            </a:r>
            <a:r>
              <a:rPr lang="en-US" dirty="0" err="1" smtClean="0"/>
              <a:t>magnetico</a:t>
            </a:r>
            <a:r>
              <a:rPr lang="en-US" dirty="0" smtClean="0"/>
              <a:t> </a:t>
            </a:r>
            <a:r>
              <a:rPr lang="en-US" dirty="0" err="1" smtClean="0"/>
              <a:t>usado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nucleodel</a:t>
            </a:r>
            <a:r>
              <a:rPr lang="en-US" dirty="0" smtClean="0"/>
              <a:t> </a:t>
            </a:r>
            <a:r>
              <a:rPr lang="en-US" dirty="0" err="1" smtClean="0"/>
              <a:t>estator</a:t>
            </a:r>
            <a:r>
              <a:rPr lang="en-US" dirty="0" smtClean="0"/>
              <a:t> y rotor.</a:t>
            </a:r>
          </a:p>
          <a:p>
            <a:r>
              <a:rPr lang="en-US" dirty="0" err="1" smtClean="0"/>
              <a:t>Maximun</a:t>
            </a:r>
            <a:r>
              <a:rPr lang="en-US" dirty="0" smtClean="0"/>
              <a:t> B </a:t>
            </a:r>
            <a:r>
              <a:rPr lang="en-US" dirty="0" err="1" smtClean="0"/>
              <a:t>empleado</a:t>
            </a:r>
            <a:r>
              <a:rPr lang="en-US" dirty="0" smtClean="0"/>
              <a:t> (</a:t>
            </a:r>
            <a:r>
              <a:rPr lang="en-US" dirty="0" err="1" smtClean="0"/>
              <a:t>saturacion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98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Nivel</a:t>
            </a:r>
            <a:r>
              <a:rPr lang="en-US" dirty="0" smtClean="0"/>
              <a:t> de </a:t>
            </a:r>
            <a:r>
              <a:rPr lang="en-US" dirty="0" err="1" smtClean="0"/>
              <a:t>Saturacion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caso</a:t>
            </a:r>
            <a:r>
              <a:rPr lang="en-US" dirty="0" smtClean="0"/>
              <a:t> de </a:t>
            </a:r>
            <a:r>
              <a:rPr lang="en-US" dirty="0" err="1" smtClean="0"/>
              <a:t>Maquinas</a:t>
            </a:r>
            <a:r>
              <a:rPr lang="en-US" dirty="0" smtClean="0"/>
              <a:t> </a:t>
            </a:r>
            <a:r>
              <a:rPr lang="en-US" dirty="0" err="1" smtClean="0"/>
              <a:t>rotativas</a:t>
            </a:r>
            <a:r>
              <a:rPr lang="en-US" dirty="0" smtClean="0"/>
              <a:t> </a:t>
            </a:r>
            <a:r>
              <a:rPr lang="en-US" dirty="0" err="1" smtClean="0"/>
              <a:t>usadas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industria</a:t>
            </a:r>
            <a:r>
              <a:rPr lang="en-US" dirty="0" smtClean="0"/>
              <a:t> (</a:t>
            </a:r>
            <a:r>
              <a:rPr lang="en-US" dirty="0" err="1" smtClean="0"/>
              <a:t>baja</a:t>
            </a:r>
            <a:r>
              <a:rPr lang="en-US" dirty="0" smtClean="0"/>
              <a:t> </a:t>
            </a:r>
            <a:r>
              <a:rPr lang="en-US" dirty="0" err="1" smtClean="0"/>
              <a:t>frecuencia</a:t>
            </a:r>
            <a:r>
              <a:rPr lang="en-US" dirty="0" smtClean="0"/>
              <a:t>) se </a:t>
            </a:r>
            <a:r>
              <a:rPr lang="en-US" dirty="0" err="1" smtClean="0"/>
              <a:t>usa</a:t>
            </a:r>
            <a:r>
              <a:rPr lang="en-US" dirty="0" smtClean="0"/>
              <a:t> </a:t>
            </a:r>
            <a:r>
              <a:rPr lang="en-US" dirty="0" err="1" smtClean="0"/>
              <a:t>regularmente</a:t>
            </a:r>
            <a:r>
              <a:rPr lang="en-US" dirty="0" smtClean="0"/>
              <a:t> Magnetic Steel (</a:t>
            </a:r>
            <a:r>
              <a:rPr lang="en-US" dirty="0" err="1" smtClean="0"/>
              <a:t>acero</a:t>
            </a:r>
            <a:r>
              <a:rPr lang="en-US" dirty="0" smtClean="0"/>
              <a:t> </a:t>
            </a:r>
            <a:r>
              <a:rPr lang="en-US" dirty="0" err="1" smtClean="0"/>
              <a:t>silicoso</a:t>
            </a:r>
            <a:r>
              <a:rPr lang="en-US" dirty="0" smtClean="0"/>
              <a:t>)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ejemplo</a:t>
            </a:r>
            <a:r>
              <a:rPr lang="en-US" dirty="0" smtClean="0"/>
              <a:t> M15, M19 etc., con ‘melting point’ de </a:t>
            </a:r>
            <a:r>
              <a:rPr lang="en-US" dirty="0" err="1" smtClean="0"/>
              <a:t>aprox</a:t>
            </a:r>
            <a:r>
              <a:rPr lang="en-US" dirty="0" smtClean="0"/>
              <a:t>. 1500 </a:t>
            </a:r>
            <a:r>
              <a:rPr lang="en-US" dirty="0" err="1" smtClean="0"/>
              <a:t>deg</a:t>
            </a:r>
            <a:r>
              <a:rPr lang="en-US" dirty="0" smtClean="0"/>
              <a:t> C, </a:t>
            </a:r>
            <a:r>
              <a:rPr lang="en-US" dirty="0" err="1" smtClean="0"/>
              <a:t>densidad</a:t>
            </a:r>
            <a:r>
              <a:rPr lang="en-US" dirty="0" smtClean="0"/>
              <a:t> de 7.65 Kg/m3, y </a:t>
            </a:r>
            <a:r>
              <a:rPr lang="en-US" dirty="0" err="1" smtClean="0"/>
              <a:t>resistividad</a:t>
            </a:r>
            <a:r>
              <a:rPr lang="en-US" dirty="0" smtClean="0"/>
              <a:t> de 4.72 x 10-7 ohms-m</a:t>
            </a:r>
          </a:p>
          <a:p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maquinas</a:t>
            </a:r>
            <a:r>
              <a:rPr lang="en-US" dirty="0" smtClean="0"/>
              <a:t> de </a:t>
            </a:r>
            <a:r>
              <a:rPr lang="en-US" dirty="0" err="1" smtClean="0"/>
              <a:t>usos</a:t>
            </a:r>
            <a:r>
              <a:rPr lang="en-US" dirty="0" smtClean="0"/>
              <a:t> mas </a:t>
            </a:r>
            <a:r>
              <a:rPr lang="en-US" dirty="0" err="1" smtClean="0"/>
              <a:t>particulares</a:t>
            </a:r>
            <a:r>
              <a:rPr lang="en-US" dirty="0" smtClean="0"/>
              <a:t>, o </a:t>
            </a:r>
            <a:r>
              <a:rPr lang="en-US" dirty="0" err="1" smtClean="0"/>
              <a:t>uso</a:t>
            </a:r>
            <a:r>
              <a:rPr lang="en-US" dirty="0" smtClean="0"/>
              <a:t> especial </a:t>
            </a:r>
            <a:r>
              <a:rPr lang="en-US" dirty="0" err="1" smtClean="0"/>
              <a:t>como</a:t>
            </a:r>
            <a:r>
              <a:rPr lang="en-US" dirty="0" smtClean="0"/>
              <a:t> aerospace, space y </a:t>
            </a:r>
            <a:r>
              <a:rPr lang="en-US" dirty="0" err="1" smtClean="0"/>
              <a:t>alta</a:t>
            </a:r>
            <a:r>
              <a:rPr lang="en-US" dirty="0" smtClean="0"/>
              <a:t> </a:t>
            </a:r>
            <a:r>
              <a:rPr lang="en-US" dirty="0" err="1" smtClean="0"/>
              <a:t>eficiencia</a:t>
            </a:r>
            <a:r>
              <a:rPr lang="en-US" dirty="0" smtClean="0"/>
              <a:t>, </a:t>
            </a:r>
            <a:r>
              <a:rPr lang="en-US" dirty="0" smtClean="0"/>
              <a:t>se </a:t>
            </a:r>
            <a:r>
              <a:rPr lang="en-US" dirty="0" err="1" smtClean="0"/>
              <a:t>usa</a:t>
            </a:r>
            <a:r>
              <a:rPr lang="en-US" dirty="0" smtClean="0"/>
              <a:t>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materiales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‘</a:t>
            </a:r>
            <a:r>
              <a:rPr lang="en-US" dirty="0" err="1" smtClean="0"/>
              <a:t>Hyperco</a:t>
            </a:r>
            <a:r>
              <a:rPr lang="en-US" dirty="0" smtClean="0"/>
              <a:t> 50’ </a:t>
            </a:r>
            <a:r>
              <a:rPr lang="en-US" dirty="0" smtClean="0"/>
              <a:t>u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793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91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045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Lineas</a:t>
            </a:r>
            <a:r>
              <a:rPr lang="en-US" dirty="0" smtClean="0"/>
              <a:t> de Campo </a:t>
            </a:r>
            <a:r>
              <a:rPr lang="en-US" dirty="0" err="1" smtClean="0"/>
              <a:t>en</a:t>
            </a:r>
            <a:r>
              <a:rPr lang="en-US" dirty="0" smtClean="0"/>
              <a:t> un Permanent Magnet Motor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632459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282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Comparacion</a:t>
            </a:r>
            <a:r>
              <a:rPr lang="en-US" sz="3200" dirty="0" smtClean="0"/>
              <a:t> de </a:t>
            </a:r>
            <a:r>
              <a:rPr lang="en-US" sz="3200" dirty="0" err="1" smtClean="0"/>
              <a:t>diferentes</a:t>
            </a:r>
            <a:r>
              <a:rPr lang="en-US" sz="3200" dirty="0" smtClean="0"/>
              <a:t> </a:t>
            </a:r>
            <a:r>
              <a:rPr lang="en-US" sz="3200" dirty="0" err="1" smtClean="0"/>
              <a:t>materiales</a:t>
            </a:r>
            <a:r>
              <a:rPr lang="en-US" sz="3200" dirty="0" smtClean="0"/>
              <a:t> </a:t>
            </a:r>
            <a:r>
              <a:rPr lang="en-US" sz="3200" dirty="0" err="1" smtClean="0"/>
              <a:t>magneticos</a:t>
            </a:r>
            <a:r>
              <a:rPr lang="en-US" sz="3200" dirty="0" smtClean="0"/>
              <a:t> </a:t>
            </a:r>
            <a:r>
              <a:rPr lang="en-US" sz="3200" dirty="0" err="1" smtClean="0"/>
              <a:t>usados</a:t>
            </a:r>
            <a:r>
              <a:rPr lang="en-US" sz="3200" dirty="0" smtClean="0"/>
              <a:t> </a:t>
            </a:r>
            <a:r>
              <a:rPr lang="en-US" sz="3200" dirty="0" err="1" smtClean="0"/>
              <a:t>en</a:t>
            </a:r>
            <a:r>
              <a:rPr lang="en-US" sz="3200" dirty="0" smtClean="0"/>
              <a:t> </a:t>
            </a:r>
            <a:r>
              <a:rPr lang="en-US" sz="3200" dirty="0" err="1" smtClean="0"/>
              <a:t>potencia</a:t>
            </a:r>
            <a:r>
              <a:rPr lang="en-US" sz="3200" dirty="0" smtClean="0"/>
              <a:t> y electronica de </a:t>
            </a:r>
            <a:r>
              <a:rPr lang="en-US" sz="3200" dirty="0" err="1" smtClean="0"/>
              <a:t>potencia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>
                <a:latin typeface="NimbusSanL-Bold"/>
              </a:rPr>
              <a:t>Ver</a:t>
            </a:r>
            <a:r>
              <a:rPr lang="en-US" sz="2800" dirty="0" smtClean="0">
                <a:latin typeface="NimbusSanL-Bold"/>
              </a:rPr>
              <a:t> pdf file:</a:t>
            </a:r>
          </a:p>
          <a:p>
            <a:pPr marL="0" indent="0">
              <a:buNone/>
            </a:pPr>
            <a:r>
              <a:rPr lang="en-US" sz="2800" dirty="0">
                <a:latin typeface="NimbusSanL-Bold"/>
              </a:rPr>
              <a:t> </a:t>
            </a:r>
            <a:r>
              <a:rPr lang="en-US" sz="2800" dirty="0" smtClean="0">
                <a:latin typeface="NimbusSanL-Bold"/>
              </a:rPr>
              <a:t>  ‘Advanced </a:t>
            </a:r>
            <a:r>
              <a:rPr lang="en-US" sz="2800" dirty="0">
                <a:latin typeface="NimbusSanL-Bold"/>
              </a:rPr>
              <a:t>Ferromagnetic Materials in</a:t>
            </a:r>
          </a:p>
          <a:p>
            <a:pPr marL="0" indent="0">
              <a:buNone/>
            </a:pPr>
            <a:r>
              <a:rPr lang="en-US" sz="2800" dirty="0" smtClean="0">
                <a:latin typeface="NimbusSanL-Bold"/>
              </a:rPr>
              <a:t>   Power </a:t>
            </a:r>
            <a:r>
              <a:rPr lang="en-US" sz="2800" dirty="0">
                <a:latin typeface="NimbusSanL-Bold"/>
              </a:rPr>
              <a:t>Electronic Converters: a State of</a:t>
            </a:r>
          </a:p>
          <a:p>
            <a:pPr marL="0" indent="0">
              <a:buNone/>
            </a:pPr>
            <a:r>
              <a:rPr lang="en-US" sz="2800" dirty="0" smtClean="0">
                <a:latin typeface="NimbusSanL-Bold"/>
              </a:rPr>
              <a:t>   the Art</a:t>
            </a:r>
            <a:r>
              <a:rPr lang="en-US" dirty="0" smtClean="0">
                <a:latin typeface="NimbusSanL-Bold"/>
              </a:rPr>
              <a:t>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4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oriented electrical steel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Ver</a:t>
            </a:r>
            <a:r>
              <a:rPr lang="en-US" dirty="0" smtClean="0"/>
              <a:t> pdf file de ‘Electrical Steel…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317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550</Words>
  <Application>Microsoft Office PowerPoint</Application>
  <PresentationFormat>On-screen Show (4:3)</PresentationFormat>
  <Paragraphs>65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DISENO DE MAQUINAS ELECTRICAS I</vt:lpstr>
      <vt:lpstr>Aspectos generales del diseno y construccion de las Maquinas Electricas</vt:lpstr>
      <vt:lpstr>Aspecto Magnetico</vt:lpstr>
      <vt:lpstr>Densidad de Campo Magnetico, Nivel de Saturacion</vt:lpstr>
      <vt:lpstr>Nivel de Saturacion</vt:lpstr>
      <vt:lpstr>PowerPoint Presentation</vt:lpstr>
      <vt:lpstr>Lineas de Campo en un Permanent Magnet Motor</vt:lpstr>
      <vt:lpstr>Comparacion de diferentes materiales magneticos usados en potencia y electronica de potencia </vt:lpstr>
      <vt:lpstr>Non oriented electrical steel</vt:lpstr>
      <vt:lpstr>B – H curve of the M19 steel used as the core material</vt:lpstr>
      <vt:lpstr>B – H Curva de Acero silicoso de grano orientado Vs de grano no orientado</vt:lpstr>
      <vt:lpstr>PowerPoint Presentation</vt:lpstr>
      <vt:lpstr>Ejemplo de Densidad de campo Magnetico ‘B’ en el estator de una maquina electrica</vt:lpstr>
      <vt:lpstr>PowerPoint Presentation</vt:lpstr>
      <vt:lpstr>Nucleos Magneticos para diferente Potencia y Frecuencia</vt:lpstr>
      <vt:lpstr>Curvas de Saturacion de diferentes materiales magneticos</vt:lpstr>
      <vt:lpstr>Lineas de Campo Magnetico</vt:lpstr>
      <vt:lpstr>Densidad Magnetica</vt:lpstr>
      <vt:lpstr>Distribucion Circunferencial del Campo Magnetico</vt:lpstr>
      <vt:lpstr>Magnetic Harmonics</vt:lpstr>
      <vt:lpstr>Aspectos Electricos</vt:lpstr>
      <vt:lpstr>Aspecto Termico</vt:lpstr>
      <vt:lpstr>Aspecto Operativo</vt:lpstr>
      <vt:lpstr>Limitaciones del Medio Ambiente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james-bravo@outlook.com</dc:creator>
  <cp:lastModifiedBy>james-bravo@outlook.com</cp:lastModifiedBy>
  <cp:revision>48</cp:revision>
  <dcterms:created xsi:type="dcterms:W3CDTF">2022-09-21T19:43:54Z</dcterms:created>
  <dcterms:modified xsi:type="dcterms:W3CDTF">2022-10-06T17:23:41Z</dcterms:modified>
</cp:coreProperties>
</file>