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274" r:id="rId3"/>
    <p:sldId id="289" r:id="rId4"/>
    <p:sldId id="275" r:id="rId5"/>
    <p:sldId id="277" r:id="rId6"/>
    <p:sldId id="257" r:id="rId7"/>
    <p:sldId id="260" r:id="rId8"/>
    <p:sldId id="261" r:id="rId9"/>
    <p:sldId id="262" r:id="rId10"/>
    <p:sldId id="263" r:id="rId11"/>
    <p:sldId id="270" r:id="rId12"/>
    <p:sldId id="266" r:id="rId13"/>
    <p:sldId id="267" r:id="rId14"/>
    <p:sldId id="265" r:id="rId15"/>
    <p:sldId id="268" r:id="rId16"/>
    <p:sldId id="30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8" r:id="rId30"/>
    <p:sldId id="302" r:id="rId31"/>
    <p:sldId id="303" r:id="rId32"/>
    <p:sldId id="304" r:id="rId33"/>
    <p:sldId id="305" r:id="rId34"/>
    <p:sldId id="306" r:id="rId35"/>
    <p:sldId id="307" r:id="rId36"/>
    <p:sldId id="311" r:id="rId37"/>
    <p:sldId id="313" r:id="rId38"/>
    <p:sldId id="312" r:id="rId39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CC"/>
    <a:srgbClr val="FF0000"/>
    <a:srgbClr val="00CC66"/>
    <a:srgbClr val="FF6600"/>
    <a:srgbClr val="000000"/>
    <a:srgbClr val="FF0066"/>
    <a:srgbClr val="FF9933"/>
    <a:srgbClr val="33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09"/>
    </p:cViewPr>
  </p:sorterViewPr>
  <p:notesViewPr>
    <p:cSldViewPr>
      <p:cViewPr varScale="1">
        <p:scale>
          <a:sx n="53" d="100"/>
          <a:sy n="53" d="100"/>
        </p:scale>
        <p:origin x="-730" y="-67"/>
      </p:cViewPr>
      <p:guideLst>
        <p:guide orient="horz" pos="2920"/>
        <p:guide pos="220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2D1F475A-F628-4FD7-B366-AF5394C39D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81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35E776-008A-4C32-89EB-E18BC22715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2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56765-96D8-476B-822A-70FB7DDE3E45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98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63D21-7C62-4EDD-A199-1D03C73EAC4D}" type="slidenum">
              <a:rPr lang="en-US"/>
              <a:pPr/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D3251-9A0F-4D68-B5B1-4017BF3888C0}" type="slidenum">
              <a:rPr lang="en-US"/>
              <a:pPr/>
              <a:t>11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4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C6015-BE9A-4210-8233-CCF62C04B0DE}" type="slidenum">
              <a:rPr lang="en-US"/>
              <a:pPr/>
              <a:t>12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83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DA8E-9188-4207-881A-B09006C1452B}" type="slidenum">
              <a:rPr lang="en-US"/>
              <a:pPr/>
              <a:t>13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3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8FB3B-2C65-499D-858B-33C7105F424A}" type="slidenum">
              <a:rPr lang="en-US"/>
              <a:pPr/>
              <a:t>14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97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8E1B6-B122-44F3-B267-4AA8FD7F37F8}" type="slidenum">
              <a:rPr lang="en-US"/>
              <a:pPr/>
              <a:t>15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34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8E1B6-B122-44F3-B267-4AA8FD7F37F8}" type="slidenum">
              <a:rPr lang="en-US"/>
              <a:pPr/>
              <a:t>16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42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BF849-2932-44FA-9065-1482C1190853}" type="slidenum">
              <a:rPr lang="en-US"/>
              <a:pPr/>
              <a:t>17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2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1101E-25A1-4925-9B6D-E1EF9DABB8C4}" type="slidenum">
              <a:rPr lang="en-US"/>
              <a:pPr/>
              <a:t>18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1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9EFC3-5F05-4420-98BA-B04554613022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C78F8-DF2A-4EB6-B028-B26C5E498CB1}" type="slidenum">
              <a:rPr lang="en-US"/>
              <a:pPr/>
              <a:t>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12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3B3D2-69A4-4879-B2A9-18173B6E6A1E}" type="slidenum">
              <a:rPr lang="en-US"/>
              <a:pPr/>
              <a:t>20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1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7B8E8-2C7E-4120-BEEF-37FF8F00C861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6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C7CBA-E985-4C49-8B56-C073BC085740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2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5EFC0-2CEC-41A8-B6DF-9D40E66C2B54}" type="slidenum">
              <a:rPr lang="en-US"/>
              <a:pPr/>
              <a:t>23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0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C8F94-61D2-4753-98A8-3F7D0376B9CA}" type="slidenum">
              <a:rPr lang="en-US"/>
              <a:pPr/>
              <a:t>24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2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9C1D3-4D5A-4530-A567-1C59D67B9973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20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694C2-6AAB-4458-A9AF-BD652F39897D}" type="slidenum">
              <a:rPr lang="en-US"/>
              <a:pPr/>
              <a:t>26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9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1851C-CE42-420D-B980-CB1230F8E438}" type="slidenum">
              <a:rPr lang="en-US"/>
              <a:pPr/>
              <a:t>27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1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52B0F-425B-46AC-8D79-B3AFBE35DF76}" type="slidenum">
              <a:rPr lang="en-US"/>
              <a:pPr/>
              <a:t>28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5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426B1-5064-43AA-8325-6FD17EE5E0AF}" type="slidenum">
              <a:rPr lang="en-US"/>
              <a:pPr/>
              <a:t>29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659C-468E-489F-9A2F-AFCC86B2A8EF}" type="slidenum">
              <a:rPr lang="en-US"/>
              <a:pPr/>
              <a:t>3</a:t>
            </a:fld>
            <a:endParaRPr lang="en-US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7E55FB9-0791-478C-9F83-8AC8C51EB1B6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81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426B1-5064-43AA-8325-6FD17EE5E0AF}" type="slidenum">
              <a:rPr lang="en-US"/>
              <a:pPr/>
              <a:t>30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9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AB05D-EEFA-49E7-B14E-4B4E13682B39}" type="slidenum">
              <a:rPr lang="en-US"/>
              <a:pPr/>
              <a:t>31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05F96-903B-43C2-BF94-D98820F8A009}" type="slidenum">
              <a:rPr lang="en-US"/>
              <a:pPr/>
              <a:t>32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97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2380C-BF5F-4BEE-800E-4F020283EBA6}" type="slidenum">
              <a:rPr lang="en-US"/>
              <a:pPr/>
              <a:t>33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182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B8180-7924-4A47-992D-3B3C59F31934}" type="slidenum">
              <a:rPr lang="en-US"/>
              <a:pPr/>
              <a:t>34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59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46B68-1F9D-4D39-8B08-943021B6BD18}" type="slidenum">
              <a:rPr lang="en-US"/>
              <a:pPr/>
              <a:t>35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22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46B68-1F9D-4D39-8B08-943021B6BD18}" type="slidenum">
              <a:rPr lang="en-US"/>
              <a:pPr/>
              <a:t>36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51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46B68-1F9D-4D39-8B08-943021B6BD18}" type="slidenum">
              <a:rPr lang="en-US"/>
              <a:pPr/>
              <a:t>37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21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46B68-1F9D-4D39-8B08-943021B6BD18}" type="slidenum">
              <a:rPr lang="en-US"/>
              <a:pPr/>
              <a:t>38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410F6-35C9-4324-B9B3-2FD631E25B95}" type="slidenum">
              <a:rPr lang="en-US"/>
              <a:pPr/>
              <a:t>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2B8D8-EB3A-411F-A693-0664BB5CDBFE}" type="slidenum">
              <a:rPr lang="en-US"/>
              <a:pPr/>
              <a:t>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208EC-3090-4231-8FA5-F62A6BD860C9}" type="slidenum">
              <a:rPr lang="en-US"/>
              <a:pPr/>
              <a:t>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8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B7138-013C-489B-BF09-9E5386E80988}" type="slidenum">
              <a:rPr lang="en-US"/>
              <a:pPr/>
              <a:t>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EED9D-3F64-4B4C-82DB-4F2459393FA4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668C7-5715-410C-A64D-7E222F67C053}" type="slidenum">
              <a:rPr lang="en-US"/>
              <a:pPr/>
              <a:t>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F5ECE-FDF1-45F1-8857-6B095922A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CA092-2842-4660-9D1B-817810CDB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8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E70F-FFAC-4656-9326-F1FA7B52D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3F0FA2-D77C-4375-AF51-964E9767D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405E8-8F34-40DB-91B2-34BDB66AB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8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2301A-8302-4A77-B73E-4329E9197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8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478B2-7B5A-48E8-A018-23383882FA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548D5-3AF2-49A9-BC00-8E28E52A3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353E0-55F1-4E2F-8D1A-A9B515698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F9F8A-5AE9-4651-BB4B-5252E431D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6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49991-ADD0-40E4-BCEF-37B569DDE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95FA1-F4F7-4D67-8403-43877DCD0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B42002-E07F-4D64-AC8B-28C6EF7740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Excel_97-2003_Worksheet1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45E2-5035-4430-AC07-7BC634942761}" type="slidenum">
              <a:rPr lang="en-US"/>
              <a:pPr/>
              <a:t>1</a:t>
            </a:fld>
            <a:endParaRPr lang="en-US"/>
          </a:p>
        </p:txBody>
      </p:sp>
      <p:sp>
        <p:nvSpPr>
          <p:cNvPr id="8089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59CF044-EB8A-442C-9F71-63CDF1FBF0C4}" type="slidenum">
              <a:rPr lang="en-US" sz="1400"/>
              <a:pPr algn="r"/>
              <a:t>1</a:t>
            </a:fld>
            <a:endParaRPr lang="en-US" sz="1400"/>
          </a:p>
        </p:txBody>
      </p:sp>
      <p:sp>
        <p:nvSpPr>
          <p:cNvPr id="80899" name="AutoShap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Permanent </a:t>
            </a:r>
            <a:r>
              <a:rPr lang="en-US" dirty="0" smtClean="0"/>
              <a:t>magnet </a:t>
            </a:r>
            <a:r>
              <a:rPr lang="en-US" dirty="0"/>
              <a:t>(PM) DC </a:t>
            </a:r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901" name="Picture 4" descr="HPIM06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8"/>
            <a:ext cx="9144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3810000" y="1447800"/>
            <a:ext cx="12271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>
                <a:latin typeface="Tahoma" panose="020B0604030504040204" pitchFamily="34" charset="0"/>
              </a:rPr>
              <a:t>Armature</a:t>
            </a:r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6324600" y="4800600"/>
            <a:ext cx="24177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>
                <a:latin typeface="Tahoma" panose="020B0604030504040204" pitchFamily="34" charset="0"/>
              </a:rPr>
              <a:t>Permanent Magnets</a:t>
            </a:r>
          </a:p>
        </p:txBody>
      </p:sp>
      <p:sp>
        <p:nvSpPr>
          <p:cNvPr id="80904" name="Text Box 7"/>
          <p:cNvSpPr txBox="1">
            <a:spLocks noChangeArrowheads="1"/>
          </p:cNvSpPr>
          <p:nvPr/>
        </p:nvSpPr>
        <p:spPr bwMode="auto">
          <a:xfrm>
            <a:off x="304800" y="4572000"/>
            <a:ext cx="1066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>
                <a:latin typeface="Tahoma" panose="020B0604030504040204" pitchFamily="34" charset="0"/>
              </a:rPr>
              <a:t>Brushes</a:t>
            </a:r>
          </a:p>
        </p:txBody>
      </p:sp>
      <p:sp>
        <p:nvSpPr>
          <p:cNvPr id="80905" name="Text Box 8"/>
          <p:cNvSpPr txBox="1">
            <a:spLocks noChangeArrowheads="1"/>
          </p:cNvSpPr>
          <p:nvPr/>
        </p:nvSpPr>
        <p:spPr bwMode="auto">
          <a:xfrm>
            <a:off x="2743200" y="3886200"/>
            <a:ext cx="15763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>
                <a:latin typeface="Tahoma" panose="020B0604030504040204" pitchFamily="34" charset="0"/>
              </a:rPr>
              <a:t>Commutator</a:t>
            </a:r>
          </a:p>
        </p:txBody>
      </p:sp>
      <p:sp>
        <p:nvSpPr>
          <p:cNvPr id="80906" name="Line 9"/>
          <p:cNvSpPr>
            <a:spLocks noChangeShapeType="1"/>
          </p:cNvSpPr>
          <p:nvPr/>
        </p:nvSpPr>
        <p:spPr bwMode="auto">
          <a:xfrm flipV="1">
            <a:off x="609600" y="35052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3505200" y="3276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V="1">
            <a:off x="7010400" y="41148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AutoShape 13"/>
          <p:cNvSpPr>
            <a:spLocks/>
          </p:cNvSpPr>
          <p:nvPr/>
        </p:nvSpPr>
        <p:spPr bwMode="auto">
          <a:xfrm rot="5400000">
            <a:off x="4248150" y="1314450"/>
            <a:ext cx="342900" cy="1524000"/>
          </a:xfrm>
          <a:prstGeom prst="leftBrace">
            <a:avLst>
              <a:gd name="adj1" fmla="val 37037"/>
              <a:gd name="adj2" fmla="val 4752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5105400" y="3810000"/>
            <a:ext cx="7048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>
                <a:latin typeface="Tahoma" panose="020B0604030504040204" pitchFamily="34" charset="0"/>
              </a:rPr>
              <a:t>Coils</a:t>
            </a:r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H="1" flipV="1">
            <a:off x="4724400" y="3581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5371-1C65-4FA5-B833-B1F2CF95DE6C}" type="slidenum">
              <a:rPr lang="en-US"/>
              <a:pPr/>
              <a:t>10</a:t>
            </a:fld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990600"/>
          </a:xfrm>
        </p:spPr>
        <p:txBody>
          <a:bodyPr/>
          <a:lstStyle/>
          <a:p>
            <a:r>
              <a:rPr lang="en-US" sz="2800" dirty="0"/>
              <a:t>Typical PMDC </a:t>
            </a:r>
            <a:r>
              <a:rPr lang="en-US" sz="2800" dirty="0" smtClean="0"/>
              <a:t>motor </a:t>
            </a:r>
            <a:r>
              <a:rPr lang="en-US" sz="2800" dirty="0"/>
              <a:t>p</a:t>
            </a:r>
            <a:r>
              <a:rPr lang="en-US" sz="2800" dirty="0" smtClean="0"/>
              <a:t>erformance </a:t>
            </a:r>
            <a:r>
              <a:rPr lang="en-US" sz="2800" dirty="0"/>
              <a:t>c</a:t>
            </a:r>
            <a:r>
              <a:rPr lang="en-US" sz="2800" dirty="0" smtClean="0"/>
              <a:t>urves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(available from the manufacturer, or by test)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318" y="5185538"/>
                <a:ext cx="7497998" cy="1111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𝑆𝑇𝐴𝐿𝐿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b="0" dirty="0" smtClean="0"/>
                  <a:t>     </a:t>
                </a: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𝑆𝑇𝐴𝐿𝐿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@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𝑀𝐴𝑋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𝑆𝑇𝐴𝐿𝐿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𝑂𝑈𝑇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𝑂𝑈𝑇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18" y="5185538"/>
                <a:ext cx="7497998" cy="1111073"/>
              </a:xfrm>
              <a:prstGeom prst="rect">
                <a:avLst/>
              </a:prstGeom>
              <a:blipFill rotWithShape="0">
                <a:blip r:embed="rId4"/>
                <a:stretch>
                  <a:fillRect l="-73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280196" y="868708"/>
            <a:ext cx="6682908" cy="3966927"/>
            <a:chOff x="1280196" y="868708"/>
            <a:chExt cx="6682908" cy="3966927"/>
          </a:xfrm>
        </p:grpSpPr>
        <p:graphicFrame>
          <p:nvGraphicFramePr>
            <p:cNvPr id="12292" name="Object 4"/>
            <p:cNvGraphicFramePr>
              <a:graphicFrameLocks noGrp="1" noChangeAspect="1"/>
            </p:cNvGraphicFramePr>
            <p:nvPr>
              <p:ph idx="1"/>
              <p:extLst>
                <p:ext uri="{D42A27DB-BD31-4B8C-83A1-F6EECF244321}">
                  <p14:modId xmlns:p14="http://schemas.microsoft.com/office/powerpoint/2010/main" val="84148096"/>
                </p:ext>
              </p:extLst>
            </p:nvPr>
          </p:nvGraphicFramePr>
          <p:xfrm>
            <a:off x="1752565" y="868708"/>
            <a:ext cx="6019800" cy="3950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name="Chart" r:id="rId5" imgW="7292266" imgH="4785246" progId="Excel.Chart.8">
                    <p:embed/>
                  </p:oleObj>
                </mc:Choice>
                <mc:Fallback>
                  <p:oleObj name="Chart" r:id="rId5" imgW="7292266" imgH="4785246" progId="Excel.Char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565" y="868708"/>
                          <a:ext cx="6019800" cy="3950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5608287" y="1125935"/>
              <a:ext cx="115448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Efficiency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300475" y="1889367"/>
              <a:ext cx="86350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</a:rPr>
                <a:t>Torque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870946" y="3658838"/>
              <a:ext cx="925253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Current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4973337" y="2645173"/>
              <a:ext cx="121219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  <a:latin typeface="Arial" panose="020B0604020202020204" pitchFamily="34" charset="0"/>
                </a:rPr>
                <a:t>Power </a:t>
              </a:r>
              <a:r>
                <a:rPr lang="en-US" sz="1600" b="1" dirty="0" smtClean="0">
                  <a:solidFill>
                    <a:srgbClr val="008000"/>
                  </a:solidFill>
                  <a:latin typeface="Arial" panose="020B0604020202020204" pitchFamily="34" charset="0"/>
                </a:rPr>
                <a:t>Out</a:t>
              </a:r>
              <a:endParaRPr lang="en-US" sz="1600" b="1" dirty="0">
                <a:solidFill>
                  <a:srgbClr val="008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118610" y="2674437"/>
              <a:ext cx="10363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66CC"/>
                  </a:solidFill>
                  <a:latin typeface="Arial" panose="020B0604020202020204" pitchFamily="34" charset="0"/>
                </a:rPr>
                <a:t>Power </a:t>
              </a:r>
              <a:r>
                <a:rPr lang="en-US" sz="1600" b="1" dirty="0" smtClean="0">
                  <a:solidFill>
                    <a:srgbClr val="FF66CC"/>
                  </a:solidFill>
                  <a:latin typeface="Arial" panose="020B0604020202020204" pitchFamily="34" charset="0"/>
                </a:rPr>
                <a:t>In</a:t>
              </a:r>
              <a:endParaRPr lang="en-US" sz="1600" b="1" dirty="0">
                <a:solidFill>
                  <a:srgbClr val="FF66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820130" y="4497081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7132292" y="4497081"/>
              <a:ext cx="6303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latin typeface="Symbol" panose="05050102010706020507" pitchFamily="18" charset="2"/>
                </a:rPr>
                <a:t>w</a:t>
              </a:r>
              <a:r>
                <a:rPr lang="en-US" sz="1600" b="1" baseline="-25000" dirty="0" err="1" smtClean="0">
                  <a:latin typeface="Arial" panose="020B0604020202020204" pitchFamily="34" charset="0"/>
                </a:rPr>
                <a:t>MAX</a:t>
              </a:r>
              <a:endParaRPr lang="en-US" sz="16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280196" y="1859308"/>
              <a:ext cx="7403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+mn-lt"/>
                </a:rPr>
                <a:t>T</a:t>
              </a:r>
              <a:r>
                <a:rPr lang="en-US" sz="1600" b="1" baseline="-25000" dirty="0" smtClean="0">
                  <a:latin typeface="Arial" panose="020B0604020202020204" pitchFamily="34" charset="0"/>
                </a:rPr>
                <a:t>STALL</a:t>
              </a:r>
              <a:endParaRPr lang="en-US" sz="16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303071" y="3512675"/>
              <a:ext cx="67306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latin typeface="+mn-lt"/>
                </a:rPr>
                <a:t>i</a:t>
              </a:r>
              <a:r>
                <a:rPr lang="en-US" sz="1600" b="1" baseline="-25000" dirty="0" err="1" smtClean="0">
                  <a:latin typeface="Arial" panose="020B0604020202020204" pitchFamily="34" charset="0"/>
                </a:rPr>
                <a:t>STALL</a:t>
              </a:r>
              <a:endParaRPr lang="en-US" sz="16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315170" y="3977634"/>
              <a:ext cx="64793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latin typeface="+mn-lt"/>
                </a:rPr>
                <a:t>i</a:t>
              </a:r>
              <a:r>
                <a:rPr lang="en-US" sz="1600" b="1" baseline="-25000" dirty="0" err="1" smtClean="0">
                  <a:latin typeface="Arial" panose="020B0604020202020204" pitchFamily="34" charset="0"/>
                </a:rPr>
                <a:t>@max</a:t>
              </a:r>
              <a:endParaRPr lang="en-US" sz="16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3303944" y="1256975"/>
              <a:ext cx="126669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Constant V</a:t>
              </a:r>
              <a:endParaRPr lang="en-US" sz="1600" b="1" baseline="-250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F680-8933-45C0-9A45-4D2D199B9467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Manufacturer’s </a:t>
            </a:r>
            <a:r>
              <a:rPr lang="en-US" dirty="0"/>
              <a:t>data </a:t>
            </a:r>
            <a:r>
              <a:rPr lang="en-US" dirty="0" smtClean="0"/>
              <a:t>sheet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CDA-131F-44AB-8306-E2E9F9C18DF8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2400" y="381000"/>
          <a:ext cx="8677275" cy="616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Chart" r:id="rId4" imgW="8343809" imgH="6454022" progId="Excel.Chart.8">
                  <p:embed/>
                </p:oleObj>
              </mc:Choice>
              <mc:Fallback>
                <p:oleObj name="Chart" r:id="rId4" imgW="8343809" imgH="645402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"/>
                        <a:ext cx="8677275" cy="616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105400" y="1676400"/>
            <a:ext cx="34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>
                <a:latin typeface="Comic Sans MS" panose="030F0702030302020204" pitchFamily="66" charset="0"/>
              </a:rPr>
              <a:t>η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524000" y="2209800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Torque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953000" y="3276600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W</a:t>
            </a: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1981200" y="3505200"/>
            <a:ext cx="3992563" cy="3063875"/>
            <a:chOff x="1248" y="2208"/>
            <a:chExt cx="2515" cy="1930"/>
          </a:xfrm>
        </p:grpSpPr>
        <p:grpSp>
          <p:nvGrpSpPr>
            <p:cNvPr id="18455" name="Group 23"/>
            <p:cNvGrpSpPr>
              <a:grpSpLocks/>
            </p:cNvGrpSpPr>
            <p:nvPr/>
          </p:nvGrpSpPr>
          <p:grpSpPr bwMode="auto">
            <a:xfrm>
              <a:off x="1248" y="2208"/>
              <a:ext cx="2291" cy="1728"/>
              <a:chOff x="1248" y="2208"/>
              <a:chExt cx="2291" cy="1728"/>
            </a:xfrm>
          </p:grpSpPr>
          <p:sp>
            <p:nvSpPr>
              <p:cNvPr id="18445" name="Line 13"/>
              <p:cNvSpPr>
                <a:spLocks noChangeShapeType="1"/>
              </p:cNvSpPr>
              <p:nvPr/>
            </p:nvSpPr>
            <p:spPr bwMode="auto">
              <a:xfrm>
                <a:off x="2880" y="2208"/>
                <a:ext cx="0" cy="172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53" name="Group 21"/>
              <p:cNvGrpSpPr>
                <a:grpSpLocks/>
              </p:cNvGrpSpPr>
              <p:nvPr/>
            </p:nvGrpSpPr>
            <p:grpSpPr bwMode="auto">
              <a:xfrm>
                <a:off x="1248" y="2592"/>
                <a:ext cx="2291" cy="662"/>
                <a:chOff x="1248" y="2592"/>
                <a:chExt cx="2291" cy="662"/>
              </a:xfrm>
            </p:grpSpPr>
            <p:sp>
              <p:nvSpPr>
                <p:cNvPr id="184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48" y="2736"/>
                  <a:ext cx="2291" cy="5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Operates with</a:t>
                  </a:r>
                </a:p>
                <a:p>
                  <a:r>
                    <a:rPr lang="en-US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max power at this speed</a:t>
                  </a:r>
                </a:p>
              </p:txBody>
            </p:sp>
            <p:sp>
              <p:nvSpPr>
                <p:cNvPr id="18446" name="AutoShape 14"/>
                <p:cNvSpPr>
                  <a:spLocks noChangeArrowheads="1"/>
                </p:cNvSpPr>
                <p:nvPr/>
              </p:nvSpPr>
              <p:spPr bwMode="auto">
                <a:xfrm>
                  <a:off x="2832" y="2592"/>
                  <a:ext cx="144" cy="144"/>
                </a:xfrm>
                <a:prstGeom prst="diamond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592" y="2736"/>
                  <a:ext cx="24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2304" y="3888"/>
              <a:ext cx="14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CC"/>
                  </a:solidFill>
                  <a:latin typeface="Arial" panose="020B0604020202020204" pitchFamily="34" charset="0"/>
                </a:rPr>
                <a:t>½ No Load Speed</a:t>
              </a:r>
            </a:p>
          </p:txBody>
        </p:sp>
      </p:grp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086600" y="6248400"/>
            <a:ext cx="20351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No Load Speed</a:t>
            </a: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8077200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3352800" y="1143000"/>
            <a:ext cx="3276600" cy="5029200"/>
            <a:chOff x="2112" y="720"/>
            <a:chExt cx="2064" cy="3168"/>
          </a:xfrm>
        </p:grpSpPr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4080" y="720"/>
              <a:ext cx="0" cy="316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4032" y="3216"/>
              <a:ext cx="144" cy="144"/>
            </a:xfrm>
            <a:prstGeom prst="diamond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V="1">
              <a:off x="3600" y="331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112" y="3360"/>
              <a:ext cx="1539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anose="030F0702030302020204" pitchFamily="66" charset="0"/>
                </a:rPr>
                <a:t>Max Efficiency </a:t>
              </a:r>
            </a:p>
            <a:p>
              <a:r>
                <a:rPr lang="en-US">
                  <a:solidFill>
                    <a:srgbClr val="00CC66"/>
                  </a:solidFill>
                  <a:latin typeface="Comic Sans MS" panose="030F0702030302020204" pitchFamily="66" charset="0"/>
                </a:rPr>
                <a:t>@ this speed</a:t>
              </a:r>
            </a:p>
          </p:txBody>
        </p:sp>
      </p:grp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/>
              <a:t>What is your design objective - maximum power or maximum efficiency?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7241-5648-48E3-B20C-01799B91AF69}" type="slidenum">
              <a:rPr lang="en-US"/>
              <a:pPr/>
              <a:t>13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914400"/>
          </a:xfrm>
        </p:spPr>
        <p:txBody>
          <a:bodyPr/>
          <a:lstStyle/>
          <a:p>
            <a:r>
              <a:rPr lang="en-US" sz="2800"/>
              <a:t>To size the motor, we need to know what it is driving, i.e. the “load” curve</a:t>
            </a: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1219200" y="1600200"/>
            <a:ext cx="5105400" cy="3657600"/>
          </a:xfrm>
          <a:custGeom>
            <a:avLst/>
            <a:gdLst>
              <a:gd name="T0" fmla="*/ 0 w 2928"/>
              <a:gd name="T1" fmla="*/ 2448 h 2448"/>
              <a:gd name="T2" fmla="*/ 768 w 2928"/>
              <a:gd name="T3" fmla="*/ 2256 h 2448"/>
              <a:gd name="T4" fmla="*/ 1584 w 2928"/>
              <a:gd name="T5" fmla="*/ 1728 h 2448"/>
              <a:gd name="T6" fmla="*/ 2400 w 2928"/>
              <a:gd name="T7" fmla="*/ 768 h 2448"/>
              <a:gd name="T8" fmla="*/ 2928 w 2928"/>
              <a:gd name="T9" fmla="*/ 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8" h="2448">
                <a:moveTo>
                  <a:pt x="0" y="2448"/>
                </a:moveTo>
                <a:cubicBezTo>
                  <a:pt x="252" y="2412"/>
                  <a:pt x="504" y="2376"/>
                  <a:pt x="768" y="2256"/>
                </a:cubicBezTo>
                <a:cubicBezTo>
                  <a:pt x="1032" y="2136"/>
                  <a:pt x="1312" y="1976"/>
                  <a:pt x="1584" y="1728"/>
                </a:cubicBezTo>
                <a:cubicBezTo>
                  <a:pt x="1856" y="1480"/>
                  <a:pt x="2176" y="1056"/>
                  <a:pt x="2400" y="768"/>
                </a:cubicBezTo>
                <a:cubicBezTo>
                  <a:pt x="2624" y="480"/>
                  <a:pt x="2776" y="240"/>
                  <a:pt x="2928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1219200" y="11430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9718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2672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48768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6576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55626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1219200" y="11430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219200" y="57150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895600" y="5791200"/>
            <a:ext cx="260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Rotational Speed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0" y="2590800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Torque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752600" y="43434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0.5 gpm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819400" y="3962400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1 gpm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352800" y="3505200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2 gpm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962400" y="2971800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4 gpm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572000" y="2133600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8 gpm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257800" y="3200400"/>
            <a:ext cx="3581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Typical load curve</a:t>
            </a:r>
          </a:p>
          <a:p>
            <a:r>
              <a:rPr lang="en-US">
                <a:latin typeface="Comic Sans MS" panose="030F0702030302020204" pitchFamily="66" charset="0"/>
              </a:rPr>
              <a:t>for a pump and </a:t>
            </a:r>
          </a:p>
          <a:p>
            <a:r>
              <a:rPr lang="en-US">
                <a:latin typeface="Comic Sans MS" panose="030F0702030302020204" pitchFamily="66" charset="0"/>
              </a:rPr>
              <a:t>plumbing system, </a:t>
            </a:r>
          </a:p>
          <a:p>
            <a:r>
              <a:rPr lang="en-US">
                <a:latin typeface="Comic Sans MS" panose="030F0702030302020204" pitchFamily="66" charset="0"/>
              </a:rPr>
              <a:t>a fan load curve is similar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H="1" flipV="1">
            <a:off x="4724400" y="35814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0A29-C582-44AF-80FC-25612B9E253D}" type="slidenum">
              <a:rPr lang="en-US"/>
              <a:pPr/>
              <a:t>14</a:t>
            </a:fld>
            <a:endParaRPr lang="en-US"/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/>
          <a:p>
            <a:r>
              <a:rPr lang="en-US" sz="2400"/>
              <a:t>The intersection of the load curve and the motor curve will determine the operating speed of the motor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219200" y="11430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219200" y="57150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895600" y="5791200"/>
            <a:ext cx="260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Rotational Speed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2590800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Torque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191000" y="1447800"/>
            <a:ext cx="11525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Load</a:t>
            </a:r>
          </a:p>
        </p:txBody>
      </p:sp>
      <p:grpSp>
        <p:nvGrpSpPr>
          <p:cNvPr id="16416" name="Group 32"/>
          <p:cNvGrpSpPr>
            <a:grpSpLocks/>
          </p:cNvGrpSpPr>
          <p:nvPr/>
        </p:nvGrpSpPr>
        <p:grpSpPr bwMode="auto">
          <a:xfrm>
            <a:off x="1219200" y="2362200"/>
            <a:ext cx="5791200" cy="3352800"/>
            <a:chOff x="768" y="1488"/>
            <a:chExt cx="3648" cy="2112"/>
          </a:xfrm>
        </p:grpSpPr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768" y="1488"/>
              <a:ext cx="3648" cy="211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2448" y="2160"/>
              <a:ext cx="13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80"/>
                  </a:solidFill>
                  <a:latin typeface="Comic Sans MS" panose="030F0702030302020204" pitchFamily="66" charset="0"/>
                </a:rPr>
                <a:t>Larger Motor</a:t>
              </a:r>
            </a:p>
          </p:txBody>
        </p:sp>
        <p:sp>
          <p:nvSpPr>
            <p:cNvPr id="16401" name="AutoShape 17"/>
            <p:cNvSpPr>
              <a:spLocks noChangeArrowheads="1"/>
            </p:cNvSpPr>
            <p:nvPr/>
          </p:nvSpPr>
          <p:spPr bwMode="auto">
            <a:xfrm>
              <a:off x="1920" y="2112"/>
              <a:ext cx="144" cy="141"/>
            </a:xfrm>
            <a:prstGeom prst="diamond">
              <a:avLst/>
            </a:prstGeom>
            <a:solidFill>
              <a:srgbClr val="FF0000"/>
            </a:solidFill>
            <a:ln w="28575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1" name="Freeform 27"/>
          <p:cNvSpPr>
            <a:spLocks/>
          </p:cNvSpPr>
          <p:nvPr/>
        </p:nvSpPr>
        <p:spPr bwMode="auto">
          <a:xfrm>
            <a:off x="1219200" y="838200"/>
            <a:ext cx="3048000" cy="4419600"/>
          </a:xfrm>
          <a:custGeom>
            <a:avLst/>
            <a:gdLst>
              <a:gd name="T0" fmla="*/ 0 w 2928"/>
              <a:gd name="T1" fmla="*/ 2448 h 2448"/>
              <a:gd name="T2" fmla="*/ 768 w 2928"/>
              <a:gd name="T3" fmla="*/ 2256 h 2448"/>
              <a:gd name="T4" fmla="*/ 1584 w 2928"/>
              <a:gd name="T5" fmla="*/ 1728 h 2448"/>
              <a:gd name="T6" fmla="*/ 2400 w 2928"/>
              <a:gd name="T7" fmla="*/ 768 h 2448"/>
              <a:gd name="T8" fmla="*/ 2928 w 2928"/>
              <a:gd name="T9" fmla="*/ 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8" h="2448">
                <a:moveTo>
                  <a:pt x="0" y="2448"/>
                </a:moveTo>
                <a:cubicBezTo>
                  <a:pt x="252" y="2412"/>
                  <a:pt x="504" y="2376"/>
                  <a:pt x="768" y="2256"/>
                </a:cubicBezTo>
                <a:cubicBezTo>
                  <a:pt x="1032" y="2136"/>
                  <a:pt x="1312" y="1976"/>
                  <a:pt x="1584" y="1728"/>
                </a:cubicBezTo>
                <a:cubicBezTo>
                  <a:pt x="1856" y="1480"/>
                  <a:pt x="2176" y="1056"/>
                  <a:pt x="2400" y="768"/>
                </a:cubicBezTo>
                <a:cubicBezTo>
                  <a:pt x="2624" y="480"/>
                  <a:pt x="2776" y="240"/>
                  <a:pt x="2928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19" name="Group 35"/>
          <p:cNvGrpSpPr>
            <a:grpSpLocks/>
          </p:cNvGrpSpPr>
          <p:nvPr/>
        </p:nvGrpSpPr>
        <p:grpSpPr bwMode="auto">
          <a:xfrm>
            <a:off x="228600" y="3276600"/>
            <a:ext cx="6340475" cy="2590800"/>
            <a:chOff x="144" y="2064"/>
            <a:chExt cx="3994" cy="1632"/>
          </a:xfrm>
        </p:grpSpPr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432" y="2064"/>
              <a:ext cx="105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anose="030F0702030302020204" pitchFamily="66" charset="0"/>
                </a:rPr>
                <a:t>Motor A</a:t>
              </a:r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>
              <a:off x="144" y="2688"/>
              <a:ext cx="21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1680" y="230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768" y="2352"/>
              <a:ext cx="3370" cy="1248"/>
            </a:xfrm>
            <a:prstGeom prst="line">
              <a:avLst/>
            </a:prstGeom>
            <a:noFill/>
            <a:ln w="57150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AutoShape 22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diamond">
              <a:avLst/>
            </a:prstGeom>
            <a:solidFill>
              <a:srgbClr val="FF0000"/>
            </a:solidFill>
            <a:ln w="38100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18" name="Group 34"/>
          <p:cNvGrpSpPr>
            <a:grpSpLocks/>
          </p:cNvGrpSpPr>
          <p:nvPr/>
        </p:nvGrpSpPr>
        <p:grpSpPr bwMode="auto">
          <a:xfrm>
            <a:off x="1219200" y="1295400"/>
            <a:ext cx="2667000" cy="4419600"/>
            <a:chOff x="768" y="816"/>
            <a:chExt cx="1680" cy="2784"/>
          </a:xfrm>
        </p:grpSpPr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768" y="1008"/>
              <a:ext cx="1680" cy="2592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1008" y="816"/>
              <a:ext cx="136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CC"/>
                  </a:solidFill>
                  <a:latin typeface="Comic Sans MS" panose="030F0702030302020204" pitchFamily="66" charset="0"/>
                </a:rPr>
                <a:t>Motor A with </a:t>
              </a:r>
            </a:p>
            <a:p>
              <a:r>
                <a:rPr lang="en-US">
                  <a:solidFill>
                    <a:srgbClr val="3333CC"/>
                  </a:solidFill>
                  <a:latin typeface="Comic Sans MS" panose="030F0702030302020204" pitchFamily="66" charset="0"/>
                </a:rPr>
                <a:t>2:1 reduction</a:t>
              </a:r>
            </a:p>
          </p:txBody>
        </p:sp>
        <p:sp>
          <p:nvSpPr>
            <p:cNvPr id="16417" name="Oval 33"/>
            <p:cNvSpPr>
              <a:spLocks noChangeArrowheads="1"/>
            </p:cNvSpPr>
            <p:nvPr/>
          </p:nvSpPr>
          <p:spPr bwMode="auto">
            <a:xfrm>
              <a:off x="1728" y="2496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B-F0EB-467F-824C-C89CBF51F9A7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concerns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7756525" cy="3733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Motor Life: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Internal losses (resulting in heat) ~ I</a:t>
            </a:r>
            <a:r>
              <a:rPr lang="en-US" sz="2400" baseline="30000"/>
              <a:t>2</a:t>
            </a:r>
            <a:r>
              <a:rPr lang="en-US" sz="2400"/>
              <a:t>  This determines the maximum steady state current</a:t>
            </a:r>
            <a:endParaRPr lang="en-US" sz="2400" baseline="300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High temperature can demagnetize magnets, melt insulation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Typical gear efficiency:  70-80% for each stage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B-F0EB-467F-824C-C89CBF51F9A7}" type="slidenum">
              <a:rPr lang="en-US"/>
              <a:pPr/>
              <a:t>16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suppression capacitors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1193921"/>
            <a:ext cx="4389072" cy="5545122"/>
          </a:xfrm>
        </p:spPr>
      </p:pic>
    </p:spTree>
    <p:extLst>
      <p:ext uri="{BB962C8B-B14F-4D97-AF65-F5344CB8AC3E}">
        <p14:creationId xmlns:p14="http://schemas.microsoft.com/office/powerpoint/2010/main" val="29086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AE7B-9CDE-4AAE-AD15-696EF3B6A642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Brushless motors 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37525" cy="515143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Stationary coils that are electrically</a:t>
            </a:r>
          </a:p>
          <a:p>
            <a:pPr>
              <a:buFontTx/>
              <a:buNone/>
            </a:pPr>
            <a:r>
              <a:rPr lang="en-US" sz="2400"/>
              <a:t>	commutated</a:t>
            </a:r>
          </a:p>
          <a:p>
            <a:pPr>
              <a:buFontTx/>
              <a:buNone/>
            </a:pPr>
            <a:r>
              <a:rPr lang="en-US" sz="2400"/>
              <a:t>Rotating permanent magnets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In-runner – magnetic core inside coils</a:t>
            </a:r>
          </a:p>
          <a:p>
            <a:pPr>
              <a:buFontTx/>
              <a:buNone/>
            </a:pPr>
            <a:r>
              <a:rPr lang="en-US" sz="2400"/>
              <a:t>Out-runner – magnetic cup outside coils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Sense rotor angle using Hall effect sensors or EMF in non-powered coils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Typically three coils wired as Wye or Delta</a:t>
            </a:r>
          </a:p>
          <a:p>
            <a:pPr>
              <a:buFontTx/>
              <a:buNone/>
            </a:pPr>
            <a:r>
              <a:rPr lang="en-US" sz="2400"/>
              <a:t>Bidirectional coil drivers</a:t>
            </a:r>
          </a:p>
        </p:txBody>
      </p:sp>
      <p:pic>
        <p:nvPicPr>
          <p:cNvPr id="348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325563"/>
            <a:ext cx="21018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9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D438-4225-4860-8325-E904F3FF150B}" type="slidenum">
              <a:rPr lang="en-US"/>
              <a:pPr/>
              <a:t>18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74075" cy="1143000"/>
          </a:xfrm>
        </p:spPr>
        <p:txBody>
          <a:bodyPr/>
          <a:lstStyle/>
          <a:p>
            <a:r>
              <a:rPr lang="en-US"/>
              <a:t>Brushless motors – stator coils, rotor PM </a:t>
            </a:r>
          </a:p>
        </p:txBody>
      </p:sp>
      <p:pic>
        <p:nvPicPr>
          <p:cNvPr id="80900" name="Picture 4" descr="brushless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325563"/>
            <a:ext cx="5303837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B0B8-F462-4825-AC15-31B5925E3ADC}" type="slidenum">
              <a:rPr lang="en-US"/>
              <a:pPr/>
              <a:t>19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Brushless motors - commutation </a:t>
            </a:r>
          </a:p>
        </p:txBody>
      </p:sp>
      <p:pic>
        <p:nvPicPr>
          <p:cNvPr id="91140" name="Picture 4" descr="brushless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143000"/>
            <a:ext cx="3382963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brushless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789238"/>
            <a:ext cx="7497762" cy="40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283C-7CF1-444A-B8BF-B16DB9D9B65C}" type="slidenum">
              <a:rPr lang="en-US"/>
              <a:pPr/>
              <a:t>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PMDC motors </a:t>
            </a:r>
            <a:r>
              <a:rPr lang="en-US" dirty="0"/>
              <a:t>– </a:t>
            </a:r>
            <a:r>
              <a:rPr lang="en-US" dirty="0" smtClean="0"/>
              <a:t>animation</a:t>
            </a:r>
            <a:endParaRPr lang="en-US" dirty="0"/>
          </a:p>
        </p:txBody>
      </p:sp>
      <p:pic>
        <p:nvPicPr>
          <p:cNvPr id="32777" name="Picture 9" descr="DC_motor_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9716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PMDC motor animation 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038225"/>
            <a:ext cx="4024312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PMDC mo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886200"/>
            <a:ext cx="4659312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1AC-756A-49C1-88CE-6C13B39CDC87}" type="slidenum">
              <a:rPr lang="en-US"/>
              <a:pPr/>
              <a:t>20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Brushless motors - commutation </a:t>
            </a:r>
          </a:p>
        </p:txBody>
      </p:sp>
      <p:pic>
        <p:nvPicPr>
          <p:cNvPr id="95235" name="Picture 3" descr="brushless_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235075"/>
            <a:ext cx="7772400" cy="55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ADE-2E96-4C92-97BA-978A96A88246}" type="slidenum">
              <a:rPr lang="en-US"/>
              <a:pPr/>
              <a:t>21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Brushless motor – in-runner </a:t>
            </a:r>
          </a:p>
        </p:txBody>
      </p:sp>
      <p:pic>
        <p:nvPicPr>
          <p:cNvPr id="97283" name="Picture 3" descr="brusheless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35075"/>
            <a:ext cx="5286375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EB07-129C-43BC-83EA-1DAE02835CE9}" type="slidenum">
              <a:rPr lang="en-US"/>
              <a:pPr/>
              <a:t>22</a:t>
            </a:fld>
            <a:endParaRPr lang="en-US"/>
          </a:p>
        </p:txBody>
      </p:sp>
      <p:sp>
        <p:nvSpPr>
          <p:cNvPr id="10957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77B3F3B-7A74-4766-A6FF-8FA812DAE49F}" type="slidenum">
              <a:rPr lang="en-US" sz="1400"/>
              <a:pPr algn="r"/>
              <a:t>22</a:t>
            </a:fld>
            <a:endParaRPr lang="en-US" sz="140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Brushless motor – out-runner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3" name="Picture 5" descr="HPIM06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9144000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810000" y="5943600"/>
            <a:ext cx="150653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>
                <a:latin typeface="Arial" panose="020B0604020202020204" pitchFamily="34" charset="0"/>
              </a:rPr>
              <a:t>Magnetic 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sensor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6080125" y="1716088"/>
            <a:ext cx="12017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Magnet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838200" y="2362200"/>
            <a:ext cx="155733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>
                <a:latin typeface="Arial" panose="020B0604020202020204" pitchFamily="34" charset="0"/>
              </a:rPr>
              <a:t>Stationary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Coils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533400" y="4799013"/>
            <a:ext cx="1725613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>
                <a:latin typeface="Arial" panose="020B0604020202020204" pitchFamily="34" charset="0"/>
              </a:rPr>
              <a:t>Circuitry to 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switch coil 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polarity</a:t>
            </a:r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2438400" y="3200400"/>
            <a:ext cx="2286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 flipV="1">
            <a:off x="2133600" y="4495800"/>
            <a:ext cx="5334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 flipH="1" flipV="1">
            <a:off x="3505200" y="4419600"/>
            <a:ext cx="990600" cy="1524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6781800" y="2209800"/>
            <a:ext cx="762000" cy="1143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579D-1EFD-4885-89C9-B0D122738A45}" type="slidenum">
              <a:rPr lang="en-US"/>
              <a:pPr/>
              <a:t>23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Brushless motors – out-runner </a:t>
            </a:r>
          </a:p>
        </p:txBody>
      </p:sp>
      <p:pic>
        <p:nvPicPr>
          <p:cNvPr id="93190" name="Picture 6" descr="out_runner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536825"/>
            <a:ext cx="8869362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96FF-786F-401C-9F74-9A85F9D1AE1F}" type="slidenum">
              <a:rPr lang="en-US"/>
              <a:pPr/>
              <a:t>24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Brushless motors – out-runner </a:t>
            </a:r>
          </a:p>
        </p:txBody>
      </p:sp>
      <p:pic>
        <p:nvPicPr>
          <p:cNvPr id="99332" name="Picture 4" descr="brusheless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143000"/>
            <a:ext cx="5578475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4A6E-9DBB-4288-AC4C-55B55EE6DBBF}" type="slidenum">
              <a:rPr lang="en-US"/>
              <a:pPr/>
              <a:t>25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Brushless motors – pancake</a:t>
            </a:r>
          </a:p>
        </p:txBody>
      </p:sp>
      <p:pic>
        <p:nvPicPr>
          <p:cNvPr id="101380" name="Picture 4" descr="pancake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49475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 descr="pancake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25563"/>
            <a:ext cx="338296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pancake_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3794125"/>
            <a:ext cx="35433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F733-210E-4520-9291-DDA0FCD146AF}" type="slidenum">
              <a:rPr lang="en-US"/>
              <a:pPr/>
              <a:t>26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Brushless motors – printed rotor </a:t>
            </a:r>
          </a:p>
        </p:txBody>
      </p:sp>
      <p:pic>
        <p:nvPicPr>
          <p:cNvPr id="105476" name="Picture 4" descr="printed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279525"/>
            <a:ext cx="7132637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9A7-4D70-49B9-97F8-57253777009A}" type="slidenum">
              <a:rPr lang="en-US"/>
              <a:pPr/>
              <a:t>27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Brushless motors – printed rotor</a:t>
            </a:r>
          </a:p>
        </p:txBody>
      </p:sp>
      <p:pic>
        <p:nvPicPr>
          <p:cNvPr id="103428" name="Picture 4" descr="printed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235075"/>
            <a:ext cx="5287962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printed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332038"/>
            <a:ext cx="3444875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CDC-8A8B-477A-B9B9-C4A3720C0FCC}" type="slidenum">
              <a:rPr lang="en-US"/>
              <a:pPr/>
              <a:t>28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Batteries – types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47711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Alkaline (C, AA, AAA, 9V)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1.5V per cell, cheap, generally not rechargeable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Lead acid (automotive)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12V, </a:t>
            </a:r>
            <a:r>
              <a:rPr lang="en-US" sz="2000" dirty="0" err="1"/>
              <a:t>sulphuric</a:t>
            </a:r>
            <a:r>
              <a:rPr lang="en-US" sz="2000" dirty="0"/>
              <a:t> acid, never below 10.5V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Sealed lead acid (SLA) </a:t>
            </a:r>
            <a:r>
              <a:rPr lang="en-US" sz="2400" dirty="0" smtClean="0"/>
              <a:t>- gel cell, absorbed glass mat (AGM)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6V or 12V, any orientation, never below 10.5V for 12V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NiCd</a:t>
            </a:r>
            <a:r>
              <a:rPr lang="en-US" sz="2400" dirty="0"/>
              <a:t> (nickel-cadmium)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1.2V per cell, may discharge completely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NiMH (nickel-metal-hydride)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1.2V per cell, NEVER discharge completely, self-discharge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LiPo</a:t>
            </a:r>
            <a:r>
              <a:rPr lang="en-US" sz="2400" dirty="0"/>
              <a:t> (lithium-polymer)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dangerous charge/discharge, limited cycles ~300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LiFePO</a:t>
            </a:r>
            <a:r>
              <a:rPr lang="en-US" sz="2400" baseline="-25000" dirty="0"/>
              <a:t>4</a:t>
            </a:r>
            <a:r>
              <a:rPr lang="en-US" sz="2400" dirty="0"/>
              <a:t> (lithium-iron-phosphate)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safer, more cycles ~1000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9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C33-066C-4D2A-9E82-48E2D87BCC0A}" type="slidenum">
              <a:rPr lang="en-US"/>
              <a:pPr/>
              <a:t>29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Batteries – energy density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9" y="1187983"/>
            <a:ext cx="6857924" cy="49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AB0-2786-4DDD-8C36-D7F6AE18FB86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D1F120D-24C6-4112-B73D-4CB288B1EBA9}" type="slidenum">
              <a:rPr lang="en-US" sz="1400"/>
              <a:pPr algn="r"/>
              <a:t>3</a:t>
            </a:fld>
            <a:endParaRPr lang="en-US" sz="140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PMDC motors </a:t>
            </a:r>
            <a:r>
              <a:rPr lang="en-US" dirty="0"/>
              <a:t>– </a:t>
            </a:r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829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166813"/>
            <a:ext cx="7573963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C33-066C-4D2A-9E82-48E2D87BCC0A}" type="slidenum">
              <a:rPr lang="en-US"/>
              <a:pPr/>
              <a:t>30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Batteries – energy density</a:t>
            </a: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192213"/>
            <a:ext cx="8412162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DE5A-42C5-4F53-9733-3C20792B68CD}" type="slidenum">
              <a:rPr lang="en-US"/>
              <a:pPr/>
              <a:t>31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Batteries – rating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Amp-hours (Ah)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Constant discharge current multiplied by discharge time before reaching minimum recommended voltage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C20 rating is Ah available for 20 hours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Example:  12V gel-cell battery with 18 Ah rating can provide 0.9 A current continuously for 20 hours before reaching 10.5V minimum threshold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2245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0787-1090-4194-9B16-B72D044F8B99}" type="slidenum">
              <a:rPr lang="en-US"/>
              <a:pPr/>
              <a:t>32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Batteries – discharge curves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Lead acid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linear voltage versus time discharge curve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Higher discharge rate reduces </a:t>
            </a:r>
            <a:r>
              <a:rPr lang="en-US" sz="2400" dirty="0" smtClean="0"/>
              <a:t>capacity (</a:t>
            </a:r>
            <a:r>
              <a:rPr lang="en-US" sz="2400" dirty="0" err="1" smtClean="0"/>
              <a:t>Peukert’s</a:t>
            </a:r>
            <a:r>
              <a:rPr lang="en-US" sz="2400" dirty="0" smtClean="0"/>
              <a:t> Law)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Example:  12V gel-cell battery with 7 Ah C20 rating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0.35 A discharge, 20 hours = 7 Ah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0.65 A discharge, 10 hours = 6.5 Ah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1.2 A discharge, 5 hours = 6.0 Ah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4.2 A discharge, 1 hours = 4.2 Ah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NiCd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Flatter voltage versus time discharge curve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difficult to monitor remaining capacity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Discharge rate does not reduce capacity as much as lead acid</a:t>
            </a:r>
          </a:p>
        </p:txBody>
      </p:sp>
    </p:spTree>
    <p:extLst>
      <p:ext uri="{BB962C8B-B14F-4D97-AF65-F5344CB8AC3E}">
        <p14:creationId xmlns:p14="http://schemas.microsoft.com/office/powerpoint/2010/main" val="20233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30AB-B547-466E-A82F-80457F060694}" type="slidenum">
              <a:rPr lang="en-US"/>
              <a:pPr/>
              <a:t>33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12V 18Ah </a:t>
            </a:r>
            <a:r>
              <a:rPr lang="en-US" dirty="0" smtClean="0"/>
              <a:t>sealed </a:t>
            </a:r>
            <a:r>
              <a:rPr lang="en-US" dirty="0"/>
              <a:t>l</a:t>
            </a:r>
            <a:r>
              <a:rPr lang="en-US" dirty="0" smtClean="0"/>
              <a:t>ead </a:t>
            </a:r>
            <a:r>
              <a:rPr lang="en-US" dirty="0"/>
              <a:t>a</a:t>
            </a:r>
            <a:r>
              <a:rPr lang="en-US" dirty="0" smtClean="0"/>
              <a:t>cid </a:t>
            </a:r>
            <a:r>
              <a:rPr lang="en-US" dirty="0"/>
              <a:t>(SLA)</a:t>
            </a:r>
          </a:p>
        </p:txBody>
      </p:sp>
      <p:graphicFrame>
        <p:nvGraphicFramePr>
          <p:cNvPr id="74757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197630"/>
              </p:ext>
            </p:extLst>
          </p:nvPr>
        </p:nvGraphicFramePr>
        <p:xfrm>
          <a:off x="385763" y="1235075"/>
          <a:ext cx="8372475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Chart" r:id="rId4" imgW="5467230" imgH="3343275" progId="Excel.Chart.8">
                  <p:embed/>
                </p:oleObj>
              </mc:Choice>
              <mc:Fallback>
                <p:oleObj name="Chart" r:id="rId4" imgW="5467230" imgH="33432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235075"/>
                        <a:ext cx="8372475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E4A1-58B8-46FE-9C00-8C2E2ED224B0}" type="slidenum">
              <a:rPr lang="en-US"/>
              <a:pPr/>
              <a:t>34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12V 18Ah </a:t>
            </a:r>
            <a:r>
              <a:rPr lang="en-US" dirty="0" smtClean="0"/>
              <a:t>sealed </a:t>
            </a:r>
            <a:r>
              <a:rPr lang="en-US" dirty="0"/>
              <a:t>l</a:t>
            </a:r>
            <a:r>
              <a:rPr lang="en-US" dirty="0" smtClean="0"/>
              <a:t>ead </a:t>
            </a:r>
            <a:r>
              <a:rPr lang="en-US" dirty="0"/>
              <a:t>a</a:t>
            </a:r>
            <a:r>
              <a:rPr lang="en-US" dirty="0" smtClean="0"/>
              <a:t>cid </a:t>
            </a:r>
            <a:r>
              <a:rPr lang="en-US" dirty="0"/>
              <a:t>(SLA)</a:t>
            </a:r>
          </a:p>
        </p:txBody>
      </p:sp>
      <p:graphicFrame>
        <p:nvGraphicFramePr>
          <p:cNvPr id="7680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61938" y="1503363"/>
          <a:ext cx="86995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Chart" r:id="rId4" imgW="5534025" imgH="3086052" progId="Excel.Chart.8">
                  <p:embed/>
                </p:oleObj>
              </mc:Choice>
              <mc:Fallback>
                <p:oleObj name="Chart" r:id="rId4" imgW="5534025" imgH="30860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503363"/>
                        <a:ext cx="86995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0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31F-A7C6-4B5A-AC3F-970077855590}" type="slidenum">
              <a:rPr lang="en-US"/>
              <a:pPr/>
              <a:t>35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Harbor Freight 18V </a:t>
            </a:r>
            <a:r>
              <a:rPr lang="en-US" dirty="0" err="1"/>
              <a:t>NiCd</a:t>
            </a:r>
            <a:r>
              <a:rPr lang="en-US" dirty="0"/>
              <a:t> </a:t>
            </a:r>
            <a:r>
              <a:rPr lang="en-US" dirty="0" smtClean="0"/>
              <a:t>battery </a:t>
            </a:r>
            <a:r>
              <a:rPr lang="en-US" dirty="0"/>
              <a:t>p</a:t>
            </a:r>
            <a:r>
              <a:rPr lang="en-US" dirty="0" smtClean="0"/>
              <a:t>ack</a:t>
            </a:r>
            <a:endParaRPr lang="en-US" dirty="0"/>
          </a:p>
        </p:txBody>
      </p:sp>
      <p:graphicFrame>
        <p:nvGraphicFramePr>
          <p:cNvPr id="4404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549275" y="1190625"/>
          <a:ext cx="8229600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Chart" r:id="rId4" imgW="6343793" imgH="3981498" progId="Excel.Chart.8">
                  <p:embed/>
                </p:oleObj>
              </mc:Choice>
              <mc:Fallback>
                <p:oleObj name="Chart" r:id="rId4" imgW="6343793" imgH="398149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190625"/>
                        <a:ext cx="8229600" cy="499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31F-A7C6-4B5A-AC3F-970077855590}" type="slidenum">
              <a:rPr lang="en-US"/>
              <a:pPr/>
              <a:t>36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Ryobi</a:t>
            </a:r>
            <a:r>
              <a:rPr lang="en-US" dirty="0" smtClean="0"/>
              <a:t> </a:t>
            </a:r>
            <a:r>
              <a:rPr lang="en-US" dirty="0"/>
              <a:t>18V </a:t>
            </a:r>
            <a:r>
              <a:rPr lang="en-US" dirty="0" err="1"/>
              <a:t>NiCd</a:t>
            </a:r>
            <a:r>
              <a:rPr lang="en-US" dirty="0"/>
              <a:t> Battery Pack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1325903"/>
            <a:ext cx="6888443" cy="5188132"/>
          </a:xfrm>
        </p:spPr>
      </p:pic>
    </p:spTree>
    <p:extLst>
      <p:ext uri="{BB962C8B-B14F-4D97-AF65-F5344CB8AC3E}">
        <p14:creationId xmlns:p14="http://schemas.microsoft.com/office/powerpoint/2010/main" val="26845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31F-A7C6-4B5A-AC3F-970077855590}" type="slidenum">
              <a:rPr lang="en-US"/>
              <a:pPr/>
              <a:t>37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discharge curves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28" y="1390463"/>
            <a:ext cx="4183743" cy="23852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86" y="4208480"/>
            <a:ext cx="4082485" cy="24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31F-A7C6-4B5A-AC3F-970077855590}" type="slidenum">
              <a:rPr lang="en-US"/>
              <a:pPr/>
              <a:t>38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NiMh</a:t>
            </a:r>
            <a:r>
              <a:rPr lang="en-US" dirty="0" smtClean="0"/>
              <a:t> and </a:t>
            </a:r>
            <a:r>
              <a:rPr lang="en-US" dirty="0" err="1" smtClean="0"/>
              <a:t>LiPo</a:t>
            </a:r>
            <a:r>
              <a:rPr lang="en-US" dirty="0" smtClean="0"/>
              <a:t> discharge curves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35" y="1178920"/>
            <a:ext cx="4472529" cy="2484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98" y="3739376"/>
            <a:ext cx="4004403" cy="2966224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EA5-D8DB-4ED1-A4AE-4FA99E3BC2AB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PMDC motors 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6324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Stationary element is a permanent magnet</a:t>
            </a:r>
          </a:p>
          <a:p>
            <a:pPr>
              <a:buFontTx/>
              <a:buNone/>
            </a:pPr>
            <a:r>
              <a:rPr lang="en-US" sz="2400"/>
              <a:t>Have commutator and brushes to switch current direction in armature</a:t>
            </a:r>
          </a:p>
          <a:p>
            <a:pPr>
              <a:buFontTx/>
              <a:buNone/>
            </a:pPr>
            <a:r>
              <a:rPr lang="en-US" sz="2400"/>
              <a:t>Limited in size (large magnets are expensive)</a:t>
            </a:r>
          </a:p>
          <a:p>
            <a:pPr>
              <a:buFontTx/>
              <a:buNone/>
            </a:pPr>
            <a:r>
              <a:rPr lang="en-US" sz="2400"/>
              <a:t>Low cost, low power, battery operation</a:t>
            </a:r>
          </a:p>
          <a:p>
            <a:pPr>
              <a:buFontTx/>
              <a:buNone/>
            </a:pPr>
            <a:r>
              <a:rPr lang="en-US" sz="2400"/>
              <a:t>Common in appliances, toys, RC</a:t>
            </a:r>
          </a:p>
          <a:p>
            <a:endParaRPr lang="en-US" sz="2400"/>
          </a:p>
        </p:txBody>
      </p:sp>
      <p:pic>
        <p:nvPicPr>
          <p:cNvPr id="34823" name="Picture 7" descr="ora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5487988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oral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2971800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953000" y="594360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Electric Toothbrush</a:t>
            </a:r>
          </a:p>
        </p:txBody>
      </p:sp>
      <p:pic>
        <p:nvPicPr>
          <p:cNvPr id="34828" name="Picture 12" descr="radiocontrolledc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600200"/>
            <a:ext cx="247332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B475-0F76-402B-93E6-22A9D38B1ADF}" type="slidenum">
              <a:rPr lang="en-US"/>
              <a:pPr/>
              <a:t>5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types </a:t>
            </a:r>
            <a:r>
              <a:rPr lang="en-US" dirty="0"/>
              <a:t>of DC motors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6962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Wound Stator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Stationary element is an electromagnet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Connected in series or parallel with armature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Commutator and brushes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Can run on DC or AC current (universal motor)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Brushless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No brushes to wear out or cause electrical noise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More complicated to control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Used in computer disc drives, fans</a:t>
            </a:r>
          </a:p>
        </p:txBody>
      </p:sp>
      <p:pic>
        <p:nvPicPr>
          <p:cNvPr id="38916" name="Picture 4" descr="dewa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514600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165725"/>
            <a:ext cx="10366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122238" y="2971800"/>
            <a:ext cx="6126162" cy="1647825"/>
            <a:chOff x="77" y="2102"/>
            <a:chExt cx="3859" cy="1038"/>
          </a:xfrm>
        </p:grpSpPr>
        <p:pic>
          <p:nvPicPr>
            <p:cNvPr id="38918" name="Picture 6" descr="series_wou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" y="2102"/>
              <a:ext cx="1824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19" name="Picture 7" descr="shunt_woun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102"/>
              <a:ext cx="1920" cy="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2361" y="2909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panose="020B0604020202020204" pitchFamily="34" charset="0"/>
                </a:rPr>
                <a:t>shunt wound</a:t>
              </a: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308" y="2909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panose="020B0604020202020204" pitchFamily="34" charset="0"/>
                </a:rPr>
                <a:t>series wound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8C1A-3979-4E71-92FE-91AADC6F6886}" type="slidenum">
              <a:rPr lang="en-US"/>
              <a:pPr/>
              <a:t>6</a:t>
            </a:fld>
            <a:endParaRPr lang="en-US"/>
          </a:p>
        </p:txBody>
      </p:sp>
      <p:pic>
        <p:nvPicPr>
          <p:cNvPr id="3076" name="Picture 4" descr="MVC-453F"/>
          <p:cNvPicPr>
            <a:picLocks noChangeAspect="1" noChangeArrowheads="1"/>
          </p:cNvPicPr>
          <p:nvPr/>
        </p:nvPicPr>
        <p:blipFill>
          <a:blip r:embed="rId3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t="9117" r="23932" b="19087"/>
          <a:stretch>
            <a:fillRect/>
          </a:stretch>
        </p:blipFill>
        <p:spPr bwMode="auto">
          <a:xfrm>
            <a:off x="6324600" y="9525"/>
            <a:ext cx="2819400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78" y="228600"/>
            <a:ext cx="3195893" cy="838200"/>
          </a:xfrm>
        </p:spPr>
        <p:txBody>
          <a:bodyPr/>
          <a:lstStyle/>
          <a:p>
            <a:r>
              <a:rPr lang="en-US" dirty="0" smtClean="0"/>
              <a:t>PMDC </a:t>
            </a:r>
            <a:r>
              <a:rPr lang="en-US" dirty="0" smtClean="0"/>
              <a:t>m</a:t>
            </a:r>
            <a:r>
              <a:rPr lang="en-US" dirty="0" smtClean="0"/>
              <a:t>otors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6477000" cy="4114800"/>
          </a:xfrm>
        </p:spPr>
        <p:txBody>
          <a:bodyPr/>
          <a:lstStyle/>
          <a:p>
            <a:r>
              <a:rPr lang="en-US" sz="2400">
                <a:latin typeface="Comic Sans MS" panose="030F0702030302020204" pitchFamily="66" charset="0"/>
              </a:rPr>
              <a:t>Typical Uses:   Small appliances, RC, often battery powered</a:t>
            </a:r>
          </a:p>
          <a:p>
            <a:r>
              <a:rPr lang="en-US" sz="2400">
                <a:latin typeface="Comic Sans MS" panose="030F0702030302020204" pitchFamily="66" charset="0"/>
              </a:rPr>
              <a:t>Often used with position or velocity feedback (optical encoder or tachometer)</a:t>
            </a:r>
          </a:p>
          <a:p>
            <a:r>
              <a:rPr lang="en-US" sz="2400">
                <a:latin typeface="Comic Sans MS" panose="030F0702030302020204" pitchFamily="66" charset="0"/>
              </a:rPr>
              <a:t>Reduction gear heads common</a:t>
            </a:r>
          </a:p>
          <a:p>
            <a:r>
              <a:rPr lang="en-US" sz="2400">
                <a:latin typeface="Comic Sans MS" panose="030F0702030302020204" pitchFamily="66" charset="0"/>
              </a:rPr>
              <a:t>Easy to control:   </a:t>
            </a:r>
          </a:p>
          <a:p>
            <a:pPr lvl="1"/>
            <a:r>
              <a:rPr lang="en-US" sz="2000">
                <a:latin typeface="Comic Sans MS" panose="030F0702030302020204" pitchFamily="66" charset="0"/>
              </a:rPr>
              <a:t>Speed, Torque </a:t>
            </a:r>
            <a:r>
              <a:rPr lang="en-US" sz="2000">
                <a:latin typeface="Comic Sans MS" panose="030F0702030302020204" pitchFamily="66" charset="0"/>
                <a:sym typeface="Symbol" panose="05050102010706020507" pitchFamily="18" charset="2"/>
              </a:rPr>
              <a:t></a:t>
            </a:r>
            <a:r>
              <a:rPr lang="en-US" sz="2000">
                <a:latin typeface="Comic Sans MS" panose="030F0702030302020204" pitchFamily="66" charset="0"/>
              </a:rPr>
              <a:t> Input voltage</a:t>
            </a:r>
          </a:p>
          <a:p>
            <a:r>
              <a:rPr lang="en-US" sz="2400">
                <a:latin typeface="Comic Sans MS" panose="030F0702030302020204" pitchFamily="66" charset="0"/>
              </a:rPr>
              <a:t>Size Range: </a:t>
            </a:r>
          </a:p>
          <a:p>
            <a:pPr lvl="1">
              <a:buFontTx/>
              <a:buNone/>
            </a:pPr>
            <a:r>
              <a:rPr lang="en-US" sz="2000">
                <a:latin typeface="Comic Sans MS" panose="030F0702030302020204" pitchFamily="66" charset="0"/>
              </a:rPr>
              <a:t>Micro   0.5” L x 0.2”D (pager vibrator)   &lt;$1</a:t>
            </a:r>
          </a:p>
          <a:p>
            <a:pPr lvl="1">
              <a:buFontTx/>
              <a:buNone/>
            </a:pPr>
            <a:r>
              <a:rPr lang="en-US" sz="2000">
                <a:latin typeface="Comic Sans MS" panose="030F0702030302020204" pitchFamily="66" charset="0"/>
              </a:rPr>
              <a:t>Big       13”L x 4”D    2 HP		    $1000</a:t>
            </a:r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6019800" y="3048000"/>
            <a:ext cx="2957513" cy="2360613"/>
            <a:chOff x="3753" y="2832"/>
            <a:chExt cx="1863" cy="1487"/>
          </a:xfrm>
        </p:grpSpPr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3984" y="2832"/>
              <a:ext cx="0" cy="1248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3984" y="4080"/>
              <a:ext cx="163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4560" y="4107"/>
              <a:ext cx="4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Myriad Roman" pitchFamily="34" charset="0"/>
                </a:rPr>
                <a:t>RPM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 rot="-5400000">
              <a:off x="3557" y="3172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  <a:latin typeface="Myriad Roman" pitchFamily="34" charset="0"/>
                </a:rPr>
                <a:t>Torque</a:t>
              </a: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032" y="2928"/>
              <a:ext cx="1440" cy="1008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4032" y="3168"/>
              <a:ext cx="1248" cy="864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406" y="357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V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4656" y="3120"/>
              <a:ext cx="5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V</a:t>
              </a:r>
              <a:r>
                <a:rPr lang="en-US" sz="1800" baseline="-25000"/>
                <a:t>2 </a:t>
              </a:r>
              <a:r>
                <a:rPr lang="en-US" sz="1800"/>
                <a:t>&gt;V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3936" y="3408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B38-786A-4BA5-82CB-72ABF56A0D70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Basic principle of operation – a wire in a magnetic field will be feel a sidewise force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26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Conductor in a magnetic field: (Fleming’s Rule)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905000" y="2590800"/>
            <a:ext cx="3810000" cy="3200400"/>
          </a:xfrm>
          <a:custGeom>
            <a:avLst/>
            <a:gdLst>
              <a:gd name="G0" fmla="+- 7947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47"/>
              <a:gd name="G18" fmla="*/ 7947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7947 10800 0"/>
              <a:gd name="G26" fmla="?: G9 G17 G25"/>
              <a:gd name="G27" fmla="?: G9 0 21600"/>
              <a:gd name="G28" fmla="cos 10800 11796480"/>
              <a:gd name="G29" fmla="sin 10800 11796480"/>
              <a:gd name="G30" fmla="sin 7947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26 w 21600"/>
              <a:gd name="T15" fmla="*/ 10800 h 21600"/>
              <a:gd name="T16" fmla="*/ 10800 w 21600"/>
              <a:gd name="T17" fmla="*/ 2853 h 21600"/>
              <a:gd name="T18" fmla="*/ 20174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53" y="10800"/>
                </a:moveTo>
                <a:cubicBezTo>
                  <a:pt x="2853" y="6410"/>
                  <a:pt x="6410" y="2853"/>
                  <a:pt x="10800" y="2853"/>
                </a:cubicBezTo>
                <a:cubicBezTo>
                  <a:pt x="15189" y="2853"/>
                  <a:pt x="18747" y="6410"/>
                  <a:pt x="18747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10800000">
            <a:off x="1905000" y="2590800"/>
            <a:ext cx="3810000" cy="3200400"/>
          </a:xfrm>
          <a:custGeom>
            <a:avLst/>
            <a:gdLst>
              <a:gd name="G0" fmla="+- 7947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47"/>
              <a:gd name="G18" fmla="*/ 7947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7947 10800 0"/>
              <a:gd name="G26" fmla="?: G9 G17 G25"/>
              <a:gd name="G27" fmla="?: G9 0 21600"/>
              <a:gd name="G28" fmla="cos 10800 11796480"/>
              <a:gd name="G29" fmla="sin 10800 11796480"/>
              <a:gd name="G30" fmla="sin 7947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26 w 21600"/>
              <a:gd name="T15" fmla="*/ 10800 h 21600"/>
              <a:gd name="T16" fmla="*/ 10800 w 21600"/>
              <a:gd name="T17" fmla="*/ 2853 h 21600"/>
              <a:gd name="T18" fmla="*/ 20174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853" y="10800"/>
                </a:moveTo>
                <a:cubicBezTo>
                  <a:pt x="2853" y="6410"/>
                  <a:pt x="6410" y="2853"/>
                  <a:pt x="10800" y="2853"/>
                </a:cubicBezTo>
                <a:cubicBezTo>
                  <a:pt x="15189" y="2853"/>
                  <a:pt x="18747" y="6410"/>
                  <a:pt x="18747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648200" y="3352800"/>
            <a:ext cx="1600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724400" y="2971800"/>
            <a:ext cx="38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800600" y="50292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886200" y="3429000"/>
            <a:ext cx="2895600" cy="182880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4724400" y="3429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49530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5181600" y="3581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5410200" y="3657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638800" y="3581400"/>
            <a:ext cx="324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B = magnetic flux density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943600" y="4953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613525" y="5573713"/>
            <a:ext cx="141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I = current</a:t>
            </a: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810000" y="4114800"/>
            <a:ext cx="1219200" cy="1524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791200" y="2667000"/>
            <a:ext cx="193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Force = I L B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2819400" y="3733800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</a:rPr>
              <a:t>F = force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85800" y="2895600"/>
            <a:ext cx="176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Permanent </a:t>
            </a:r>
          </a:p>
          <a:p>
            <a:r>
              <a:rPr lang="en-US">
                <a:latin typeface="Comic Sans MS" panose="030F0702030302020204" pitchFamily="66" charset="0"/>
              </a:rPr>
              <a:t>Magnet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096000" y="41148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>
                <a:latin typeface="Arial" panose="020B0604020202020204" pitchFamily="34" charset="0"/>
              </a:rPr>
              <a:t>L = length of wire </a:t>
            </a:r>
          </a:p>
          <a:p>
            <a:r>
              <a:rPr lang="en-US" sz="2000" b="1">
                <a:latin typeface="Arial" panose="020B0604020202020204" pitchFamily="34" charset="0"/>
              </a:rPr>
              <a:t>in the magnetic field</a:t>
            </a:r>
          </a:p>
        </p:txBody>
      </p:sp>
      <p:graphicFrame>
        <p:nvGraphicFramePr>
          <p:cNvPr id="9242" name="Object 26"/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1676400"/>
          <a:ext cx="25146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4" imgW="1041120" imgH="203040" progId="Equation.3">
                  <p:embed/>
                </p:oleObj>
              </mc:Choice>
              <mc:Fallback>
                <p:oleObj name="Equation" r:id="rId4" imgW="104112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25146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83AC-DA3C-48DC-AC7F-2F22DDC7E831}" type="slidenum">
              <a:rPr lang="en-US"/>
              <a:pPr/>
              <a:t>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a motor, we have coils of wires, so the force becomes a moment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For each turn of the coil: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3124200" y="2819400"/>
            <a:ext cx="7620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2362200" y="3200400"/>
            <a:ext cx="76200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1295400" y="3200400"/>
            <a:ext cx="1066800" cy="762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295400" y="3962400"/>
            <a:ext cx="18288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3124200" y="3886200"/>
            <a:ext cx="1066800" cy="762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3352800" y="3505200"/>
            <a:ext cx="838200" cy="381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3352800" y="2895600"/>
            <a:ext cx="7620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990600" y="2286000"/>
            <a:ext cx="373380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581400" y="4343400"/>
            <a:ext cx="0" cy="762000"/>
          </a:xfrm>
          <a:prstGeom prst="line">
            <a:avLst/>
          </a:prstGeom>
          <a:noFill/>
          <a:ln w="38100" cmpd="dbl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1828800" y="2743200"/>
            <a:ext cx="0" cy="838200"/>
          </a:xfrm>
          <a:prstGeom prst="line">
            <a:avLst/>
          </a:prstGeom>
          <a:noFill/>
          <a:ln w="38100" cmpd="dbl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3962400" y="2514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4191000" y="2590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143000" y="2971800"/>
            <a:ext cx="3810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838200" y="3200400"/>
            <a:ext cx="3810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85800" y="3505200"/>
            <a:ext cx="3810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876800" y="4419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352800" y="510381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343400" y="274320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943600" y="2438400"/>
            <a:ext cx="222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Torque = 2rBIL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2362200" y="4724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828800" y="4648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057400" y="4572000"/>
            <a:ext cx="285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0271" name="Arc 31"/>
          <p:cNvSpPr>
            <a:spLocks/>
          </p:cNvSpPr>
          <p:nvPr/>
        </p:nvSpPr>
        <p:spPr bwMode="auto">
          <a:xfrm>
            <a:off x="4648200" y="2057400"/>
            <a:ext cx="304800" cy="4238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8343"/>
              <a:gd name="T2" fmla="*/ 13646 w 21600"/>
              <a:gd name="T3" fmla="*/ 38343 h 38343"/>
              <a:gd name="T4" fmla="*/ 0 w 21600"/>
              <a:gd name="T5" fmla="*/ 21600 h 38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34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092"/>
                  <a:pt x="18679" y="34241"/>
                  <a:pt x="13646" y="38343"/>
                </a:cubicBezTo>
              </a:path>
              <a:path w="21600" h="3834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092"/>
                  <a:pt x="18679" y="34241"/>
                  <a:pt x="13646" y="38343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6B44-8681-4346-94DB-C27A7E387BF4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/>
              <a:t>If you want to get more torque out of motor: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US" sz="2800"/>
              <a:t>Increase L – more coils, longer armature</a:t>
            </a:r>
          </a:p>
          <a:p>
            <a:r>
              <a:rPr lang="en-US" sz="2800"/>
              <a:t>Stronger magnetic field (B) – use stronger magnets (typical RC airplane motors use “rare earth” magnets)</a:t>
            </a:r>
          </a:p>
          <a:p>
            <a:r>
              <a:rPr lang="en-US" sz="2800"/>
              <a:t>Increase current (I) – increase input voltage</a:t>
            </a:r>
          </a:p>
          <a:p>
            <a:r>
              <a:rPr lang="en-US" sz="2800"/>
              <a:t>Increase armature diameter, (r)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954</Words>
  <Application>Microsoft Office PowerPoint</Application>
  <PresentationFormat>On-screen Show (4:3)</PresentationFormat>
  <Paragraphs>279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Cambria Math</vt:lpstr>
      <vt:lpstr>Comic Sans MS</vt:lpstr>
      <vt:lpstr>Myriad Roman</vt:lpstr>
      <vt:lpstr>Symbol</vt:lpstr>
      <vt:lpstr>Tahoma</vt:lpstr>
      <vt:lpstr>Times New Roman</vt:lpstr>
      <vt:lpstr>Default Design</vt:lpstr>
      <vt:lpstr>Equation</vt:lpstr>
      <vt:lpstr>Chart</vt:lpstr>
      <vt:lpstr>Permanent magnet (PM) DC motors</vt:lpstr>
      <vt:lpstr>PMDC motors – animation</vt:lpstr>
      <vt:lpstr>PMDC motors – components</vt:lpstr>
      <vt:lpstr>PMDC motors </vt:lpstr>
      <vt:lpstr>Other types of DC motors</vt:lpstr>
      <vt:lpstr>PMDC motors</vt:lpstr>
      <vt:lpstr>Basic principle of operation – a wire in a magnetic field will be feel a sidewise force</vt:lpstr>
      <vt:lpstr>In a motor, we have coils of wires, so the force becomes a moment</vt:lpstr>
      <vt:lpstr>If you want to get more torque out of motor:</vt:lpstr>
      <vt:lpstr>Typical PMDC motor performance curves  (available from the manufacturer, or by test)</vt:lpstr>
      <vt:lpstr>Manufacturer’s data sheet</vt:lpstr>
      <vt:lpstr>What is your design objective - maximum power or maximum efficiency?</vt:lpstr>
      <vt:lpstr>To size the motor, we need to know what it is driving, i.e. the “load” curve</vt:lpstr>
      <vt:lpstr>The intersection of the load curve and the motor curve will determine the operating speed of the motor</vt:lpstr>
      <vt:lpstr>Other concerns</vt:lpstr>
      <vt:lpstr>Noise suppression capacitors</vt:lpstr>
      <vt:lpstr>Brushless motors </vt:lpstr>
      <vt:lpstr>Brushless motors – stator coils, rotor PM </vt:lpstr>
      <vt:lpstr>Brushless motors - commutation </vt:lpstr>
      <vt:lpstr>Brushless motors - commutation </vt:lpstr>
      <vt:lpstr>Brushless motor – in-runner </vt:lpstr>
      <vt:lpstr>Brushless motor – out-runner</vt:lpstr>
      <vt:lpstr>Brushless motors – out-runner </vt:lpstr>
      <vt:lpstr>Brushless motors – out-runner </vt:lpstr>
      <vt:lpstr>Brushless motors – pancake</vt:lpstr>
      <vt:lpstr>Brushless motors – printed rotor </vt:lpstr>
      <vt:lpstr>Brushless motors – printed rotor</vt:lpstr>
      <vt:lpstr>Batteries – types</vt:lpstr>
      <vt:lpstr>Batteries – energy density</vt:lpstr>
      <vt:lpstr>Batteries – energy density</vt:lpstr>
      <vt:lpstr>Batteries – rating</vt:lpstr>
      <vt:lpstr>Batteries – discharge curves</vt:lpstr>
      <vt:lpstr>12V 18Ah sealed lead acid (SLA)</vt:lpstr>
      <vt:lpstr>12V 18Ah sealed lead acid (SLA)</vt:lpstr>
      <vt:lpstr>Harbor Freight 18V NiCd battery pack</vt:lpstr>
      <vt:lpstr>Ryobi 18V NiCd Battery Pack</vt:lpstr>
      <vt:lpstr>Alkaline discharge curves</vt:lpstr>
      <vt:lpstr>NiMh and LiPo discharge curves</vt:lpstr>
    </vt:vector>
  </TitlesOfParts>
  <Company>Mech &amp; Nuc Eng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Permanent Magnet (PM) DC Motors</dc:title>
  <cp:lastModifiedBy>H J Sommer</cp:lastModifiedBy>
  <cp:revision>58</cp:revision>
  <dcterms:created xsi:type="dcterms:W3CDTF">2003-03-20T20:06:26Z</dcterms:created>
  <dcterms:modified xsi:type="dcterms:W3CDTF">2015-02-15T22:54:59Z</dcterms:modified>
</cp:coreProperties>
</file>